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4"/>
  </p:sldMasterIdLst>
  <p:notesMasterIdLst>
    <p:notesMasterId r:id="rId19"/>
  </p:notesMasterIdLst>
  <p:sldIdLst>
    <p:sldId id="257" r:id="rId5"/>
    <p:sldId id="260" r:id="rId6"/>
    <p:sldId id="261" r:id="rId7"/>
    <p:sldId id="262" r:id="rId8"/>
    <p:sldId id="263" r:id="rId9"/>
    <p:sldId id="264" r:id="rId10"/>
    <p:sldId id="352" r:id="rId11"/>
    <p:sldId id="303" r:id="rId12"/>
    <p:sldId id="304" r:id="rId13"/>
    <p:sldId id="266" r:id="rId14"/>
    <p:sldId id="311" r:id="rId15"/>
    <p:sldId id="268" r:id="rId16"/>
    <p:sldId id="296" r:id="rId17"/>
    <p:sldId id="29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5FBEEB-EC41-78E4-E088-7D9DB57793F5}" v="6" dt="2026-03-10T15:25:57.889"/>
    <p1510:client id="{6E270029-F91E-E3EA-F7F0-27888BF1D1F3}" v="88" dt="2026-03-12T10:39:09.202"/>
    <p1510:client id="{A967BB30-0818-A400-CB46-500CAF68D38B}" v="23" dt="2026-03-12T10:29:42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E02F3-C7FA-49D0-9330-85F7B33658FE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339AF-BE81-44F3-9562-FABF6FD45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01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/>
              <a:t>Speaker notes:</a:t>
            </a:r>
          </a:p>
          <a:p>
            <a:endParaRPr lang="en-GB" altLang="en-US" b="1"/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Due to demand from business and backing from the government Higher Apprenticeships are expanding.  Apprentices’ opportunities for career progression are increasing with the expansion of Higher Apprenticeships (levels 4-7).  Equivalent to a degree, more of these specialised and highly skilled Apprenticeships are being offered each year, giving individuals the chance to continue their professional development and realise their full potential.</a:t>
            </a:r>
          </a:p>
          <a:p>
            <a:endParaRPr lang="en-GB" altLang="en-US"/>
          </a:p>
          <a:p>
            <a:endParaRPr lang="en-GB" altLang="en-US"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A8D69E6-FDF6-4655-BCD5-1D177088059A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/>
              <a:t>Speaker notes:</a:t>
            </a:r>
          </a:p>
          <a:p>
            <a:endParaRPr lang="en-GB" altLang="en-US" b="1"/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Due to demand from business and backing from the government Higher Apprenticeships are expanding.  Apprentices’ opportunities for career progression are increasing with the expansion of Higher Apprenticeships (levels 4-7).  Equivalent to a degree, more of these specialised and highly skilled Apprenticeships are being offered each year, giving individuals the chance to continue their professional development and realise their full potential.</a:t>
            </a:r>
          </a:p>
          <a:p>
            <a:endParaRPr lang="en-GB" altLang="en-US"/>
          </a:p>
          <a:p>
            <a:endParaRPr lang="en-GB" altLang="en-US"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84293A1-A452-492F-85C7-5E33EAEABBB7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972C74-E300-F250-863B-FCB0639E1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1998-F165-4B19-AB1C-A60FC410F4B0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8D0E5F-C28D-9294-DE67-3FC2ED29A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D6E5B-A0B7-B33D-C3E5-0426F3813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D650-4D6F-49C7-A0B2-AD060EE9E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3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852CB-6F15-90EE-BEDC-B90D3C5EC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71FFC-BFF3-BB1B-3CFF-7CEA70196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45A99-D0A3-756B-BEB0-F5AE61744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1998-F165-4B19-AB1C-A60FC410F4B0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58C78-AD8E-2819-DF64-47D029EA5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D3077-E8C6-49EA-40A4-C099DA88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D650-4D6F-49C7-A0B2-AD060EE9E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43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779F-B0B7-47E4-ACA0-157E33AA653E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ECCF-F499-4D37-926C-2D0D11DFE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038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488951" y="6489700"/>
            <a:ext cx="7768167" cy="368300"/>
          </a:xfrm>
          <a:prstGeom prst="rect">
            <a:avLst/>
          </a:prstGeom>
        </p:spPr>
        <p:txBody>
          <a:bodyPr lIns="0" tIns="3600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F74E9EC-4B80-4607-8FAA-A152A2CFDD3A}" type="slidenum">
              <a:rPr lang="en-GB" altLang="en-US" sz="900" b="1" smtClean="0">
                <a:solidFill>
                  <a:srgbClr val="000000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GB" altLang="en-US" sz="9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altLang="en-US" sz="900">
                <a:solidFill>
                  <a:srgbClr val="000000"/>
                </a:solidFill>
                <a:latin typeface="Arial" charset="0"/>
              </a:rPr>
              <a:t>| Presentation title</a:t>
            </a: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488952" y="6489700"/>
            <a:ext cx="374649" cy="368300"/>
          </a:xfrm>
          <a:prstGeom prst="rect">
            <a:avLst/>
          </a:prstGeom>
        </p:spPr>
        <p:txBody>
          <a:bodyPr lIns="0" tIns="36000" rIns="0" bIns="0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0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1" y="165100"/>
            <a:ext cx="3826933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12"/>
          <p:cNvCxnSpPr/>
          <p:nvPr userDrawn="1"/>
        </p:nvCxnSpPr>
        <p:spPr>
          <a:xfrm>
            <a:off x="478367" y="1150938"/>
            <a:ext cx="1123526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4"/>
          <p:cNvCxnSpPr/>
          <p:nvPr userDrawn="1"/>
        </p:nvCxnSpPr>
        <p:spPr>
          <a:xfrm>
            <a:off x="478367" y="6480175"/>
            <a:ext cx="1123526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018" y="371475"/>
            <a:ext cx="28575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68" y="360001"/>
            <a:ext cx="8375065" cy="7904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478367" y="1557339"/>
            <a:ext cx="8489824" cy="4525963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2600"/>
              </a:lnSpc>
              <a:defRPr sz="2400"/>
            </a:lvl1pPr>
            <a:lvl2pPr>
              <a:lnSpc>
                <a:spcPts val="2600"/>
              </a:lnSpc>
              <a:defRPr sz="2400"/>
            </a:lvl2pPr>
            <a:lvl3pPr>
              <a:lnSpc>
                <a:spcPts val="2600"/>
              </a:lnSpc>
              <a:defRPr sz="2400"/>
            </a:lvl3pPr>
            <a:lvl4pPr>
              <a:lnSpc>
                <a:spcPts val="2600"/>
              </a:lnSpc>
              <a:defRPr sz="2400"/>
            </a:lvl4pPr>
            <a:lvl5pPr>
              <a:lnSpc>
                <a:spcPts val="2600"/>
              </a:lnSpc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225118" y="6489700"/>
            <a:ext cx="5488516" cy="368300"/>
          </a:xfrm>
          <a:prstGeom prst="rect">
            <a:avLst/>
          </a:prstGeom>
        </p:spPr>
        <p:txBody>
          <a:bodyPr lIns="0" tIns="36000" rIns="0" bIns="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00/00/2013</a:t>
            </a:r>
          </a:p>
        </p:txBody>
      </p:sp>
    </p:spTree>
    <p:extLst>
      <p:ext uri="{BB962C8B-B14F-4D97-AF65-F5344CB8AC3E}">
        <p14:creationId xmlns:p14="http://schemas.microsoft.com/office/powerpoint/2010/main" val="842392243"/>
      </p:ext>
    </p:extLst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AEEF79-3EAF-D917-DD85-D70493F89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387B-F92B-E7B3-803B-652440F99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85C59-0345-E247-5497-AF1352DA2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71998-F165-4B19-AB1C-A60FC410F4B0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DC353-8694-38D8-F9F4-FA840815F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CA75D-1F0F-1052-4B91-015849C89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ED650-4D6F-49C7-A0B2-AD060EE9E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86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1" r:id="rId2"/>
    <p:sldLayoutId id="2147483656" r:id="rId3"/>
    <p:sldLayoutId id="214748365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azingapprenticeships.com/higher-degree-listing/?utm_source=homepage+banner&amp;utm_medium=h%26d+jan&amp;utm_campaign=naw2025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E4A3431-7849-2C29-D594-5C75A80A2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7890" y="399600"/>
            <a:ext cx="1458097" cy="437429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EBC7A42A-5050-B713-274D-D2DA68ED3503}"/>
              </a:ext>
            </a:extLst>
          </p:cNvPr>
          <p:cNvSpPr txBox="1">
            <a:spLocks/>
          </p:cNvSpPr>
          <p:nvPr/>
        </p:nvSpPr>
        <p:spPr>
          <a:xfrm>
            <a:off x="628582" y="2192229"/>
            <a:ext cx="10838795" cy="20222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>
                <a:latin typeface="Oswald Medium"/>
              </a:rPr>
              <a:t>APPRENTICESHIPS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F36885-91CB-E912-08C1-6AABF6287654}"/>
              </a:ext>
            </a:extLst>
          </p:cNvPr>
          <p:cNvSpPr/>
          <p:nvPr/>
        </p:nvSpPr>
        <p:spPr>
          <a:xfrm>
            <a:off x="628581" y="4160520"/>
            <a:ext cx="3383349" cy="8823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399"/>
              </a:solidFill>
            </a:endParaRP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486C5186-738B-3C21-4A26-A8D83827963A}"/>
              </a:ext>
            </a:extLst>
          </p:cNvPr>
          <p:cNvSpPr txBox="1">
            <a:spLocks/>
          </p:cNvSpPr>
          <p:nvPr/>
        </p:nvSpPr>
        <p:spPr>
          <a:xfrm>
            <a:off x="533988" y="4565114"/>
            <a:ext cx="10838795" cy="909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GUIDE FOR PARENTS</a:t>
            </a:r>
          </a:p>
        </p:txBody>
      </p:sp>
    </p:spTree>
    <p:extLst>
      <p:ext uri="{BB962C8B-B14F-4D97-AF65-F5344CB8AC3E}">
        <p14:creationId xmlns:p14="http://schemas.microsoft.com/office/powerpoint/2010/main" val="209601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1882775" y="360364"/>
            <a:ext cx="6281738" cy="7905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latin typeface="Arial" charset="0"/>
                <a:cs typeface="Arial" charset="0"/>
              </a:rPr>
              <a:t>How to apply for an apprenticeship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1882776" y="1304926"/>
            <a:ext cx="8208963" cy="4525963"/>
          </a:xfrm>
        </p:spPr>
        <p:txBody>
          <a:bodyPr/>
          <a:lstStyle/>
          <a:p>
            <a:pPr algn="ctr" eaLnBrk="1" hangingPunct="1"/>
            <a:r>
              <a:rPr lang="en-GB" altLang="en-US" sz="2800" b="1">
                <a:latin typeface="Arial" charset="0"/>
                <a:cs typeface="Arial" charset="0"/>
              </a:rPr>
              <a:t>www.gov.uk/apply-apprenticeship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5189" y="1773239"/>
            <a:ext cx="7489825" cy="532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977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90D6BD-934E-4795-A75D-602C1B5B8237}"/>
              </a:ext>
            </a:extLst>
          </p:cNvPr>
          <p:cNvSpPr txBox="1"/>
          <p:nvPr/>
        </p:nvSpPr>
        <p:spPr>
          <a:xfrm>
            <a:off x="3810000" y="3108403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>
                <a:hlinkClick r:id="rId2"/>
              </a:rPr>
              <a:t>https://www.amazingapprenticeships.com/higher-degree-listing/?utm_source=homepage+banner&amp;utm_medium=h%26d+jan&amp;utm_campaign=naw2025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4221922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1882775" y="360364"/>
            <a:ext cx="6281738" cy="7905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latin typeface="Arial" charset="0"/>
                <a:cs typeface="Arial" charset="0"/>
              </a:rPr>
              <a:t>How to apply for an apprenticeship</a:t>
            </a:r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3"/>
          <a:stretch>
            <a:fillRect/>
          </a:stretch>
        </p:blipFill>
        <p:spPr bwMode="auto">
          <a:xfrm>
            <a:off x="2741613" y="1556792"/>
            <a:ext cx="7713662" cy="479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1196976"/>
            <a:ext cx="3729038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TextBox 2"/>
          <p:cNvSpPr txBox="1">
            <a:spLocks noChangeArrowheads="1"/>
          </p:cNvSpPr>
          <p:nvPr/>
        </p:nvSpPr>
        <p:spPr bwMode="auto">
          <a:xfrm>
            <a:off x="1662113" y="2341564"/>
            <a:ext cx="1841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2200"/>
              </a:lnSpc>
              <a:buFont typeface="Arial" charset="0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ts val="2200"/>
              </a:lnSpc>
              <a:buFont typeface="Arial" charset="0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ts val="2200"/>
              </a:lnSpc>
              <a:buFont typeface="Arial" charset="0"/>
              <a:buChar char="‒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lnSpc>
                <a:spcPts val="2200"/>
              </a:lnSpc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lnSpc>
                <a:spcPts val="2200"/>
              </a:lnSpc>
              <a:buFont typeface="Arial" charset="0"/>
              <a:buChar char="‒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‒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‒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‒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‒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GB" altLang="en-US" sz="1800">
                <a:latin typeface="Calibri" pitchFamily="34" charset="0"/>
              </a:rPr>
              <a:t>Search for apprenticeships using Unifrog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98814" y="3068639"/>
            <a:ext cx="2435225" cy="39528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75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AC64-44FD-4937-A1DA-988F854A5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en-GB" b="1"/>
              <a:t>Tips for applying for an apprenticeship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923AA-35A9-474A-A2A6-4BD0F4784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53136"/>
          </a:xfrm>
        </p:spPr>
        <p:txBody>
          <a:bodyPr>
            <a:normAutofit fontScale="62500" lnSpcReduction="20000"/>
          </a:bodyPr>
          <a:lstStyle/>
          <a:p>
            <a:r>
              <a:rPr lang="en-GB" sz="4600"/>
              <a:t>Investigate now – look at possibilities this year (use Unifrog, UCAS Hub, Pathways CTM, Amazing Apprenticeships)</a:t>
            </a:r>
          </a:p>
          <a:p>
            <a:r>
              <a:rPr lang="en-GB" sz="4600"/>
              <a:t>Get your CV up to date (CV builder Unifrog)</a:t>
            </a:r>
          </a:p>
          <a:p>
            <a:r>
              <a:rPr lang="en-GB" sz="4600"/>
              <a:t>Take up opportunities to build up your CV</a:t>
            </a:r>
          </a:p>
          <a:p>
            <a:r>
              <a:rPr lang="en-GB" sz="4600"/>
              <a:t>Undertake work experience (</a:t>
            </a:r>
            <a:r>
              <a:rPr lang="en-GB" sz="4600" err="1"/>
              <a:t>inc.</a:t>
            </a:r>
            <a:r>
              <a:rPr lang="en-GB" sz="4600"/>
              <a:t> Virtual)</a:t>
            </a:r>
          </a:p>
          <a:p>
            <a:r>
              <a:rPr lang="en-GB" sz="4600"/>
              <a:t>Apply early</a:t>
            </a:r>
          </a:p>
          <a:p>
            <a:r>
              <a:rPr lang="en-GB" sz="4600"/>
              <a:t>Get interview experience</a:t>
            </a:r>
          </a:p>
          <a:p>
            <a:r>
              <a:rPr lang="en-GB" sz="4600"/>
              <a:t>Attend Insight days</a:t>
            </a:r>
          </a:p>
          <a:p>
            <a:r>
              <a:rPr lang="en-GB" sz="4600"/>
              <a:t>Strive for best grades in your A Level/BTEC qualifications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64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6932C-25CA-D111-2570-DD7F43510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E3BD0-BEC4-73FC-EC20-30EC4D6B9F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447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10F3E4CD-F5FE-22A3-CCD5-CFC6F388B8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0" t="6503" r="28040" b="6523"/>
          <a:stretch/>
        </p:blipFill>
        <p:spPr>
          <a:xfrm>
            <a:off x="0" y="0"/>
            <a:ext cx="5660571" cy="6856479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9FA61-227D-0E07-802F-E87E534DDB3B}"/>
              </a:ext>
            </a:extLst>
          </p:cNvPr>
          <p:cNvSpPr txBox="1">
            <a:spLocks/>
          </p:cNvSpPr>
          <p:nvPr/>
        </p:nvSpPr>
        <p:spPr>
          <a:xfrm>
            <a:off x="5938345" y="2760651"/>
            <a:ext cx="5660571" cy="3353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5437" indent="-435437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It’s a real job where students </a:t>
            </a:r>
            <a:r>
              <a:rPr lang="en-GB" b="1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learn</a:t>
            </a:r>
            <a:r>
              <a:rPr lang="en-GB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GB" b="1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gain experience</a:t>
            </a:r>
            <a:r>
              <a:rPr lang="en-GB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GB" b="1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study for a qualification and</a:t>
            </a:r>
            <a:r>
              <a:rPr lang="en-GB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GB" b="1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get paid.</a:t>
            </a:r>
          </a:p>
          <a:p>
            <a:pPr marL="435437" indent="-435437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 apprentice is an employee, </a:t>
            </a:r>
            <a:r>
              <a:rPr lang="en-GB" b="1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with a contract of employment </a:t>
            </a:r>
            <a:r>
              <a:rPr lang="en-GB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and holiday leave.</a:t>
            </a:r>
          </a:p>
          <a:p>
            <a:pPr marL="435437" indent="-435437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Over </a:t>
            </a:r>
            <a:r>
              <a:rPr lang="en-GB" b="1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650</a:t>
            </a:r>
            <a:r>
              <a:rPr lang="en-GB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GB" b="1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different apprenticeships </a:t>
            </a:r>
            <a:r>
              <a:rPr lang="en-GB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available, from Nuclear Engineer to Architect to Digital Marketer. </a:t>
            </a:r>
          </a:p>
          <a:p>
            <a:pPr>
              <a:lnSpc>
                <a:spcPct val="90000"/>
              </a:lnSpc>
            </a:pPr>
            <a:endParaRPr lang="en-GB" sz="2381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374FE0E-2426-7B5F-3B9E-B62C22AA057E}"/>
              </a:ext>
            </a:extLst>
          </p:cNvPr>
          <p:cNvSpPr txBox="1">
            <a:spLocks/>
          </p:cNvSpPr>
          <p:nvPr/>
        </p:nvSpPr>
        <p:spPr>
          <a:xfrm>
            <a:off x="6243145" y="0"/>
            <a:ext cx="5948855" cy="1327036"/>
          </a:xfrm>
          <a:prstGeom prst="rect">
            <a:avLst/>
          </a:prstGeom>
        </p:spPr>
        <p:txBody>
          <a:bodyPr wrap="none" anchor="t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5400">
              <a:latin typeface="Oswald Medium" panose="00000600000000000000" pitchFamily="2" charset="0"/>
            </a:endParaRPr>
          </a:p>
          <a:p>
            <a:r>
              <a:rPr lang="en-GB" sz="6000">
                <a:latin typeface="Oswald Medium" panose="00000600000000000000" pitchFamily="2" charset="0"/>
              </a:rPr>
              <a:t>Part 1: What’s an </a:t>
            </a:r>
          </a:p>
          <a:p>
            <a:r>
              <a:rPr lang="en-GB" sz="6000">
                <a:latin typeface="Oswald Medium" panose="00000600000000000000" pitchFamily="2" charset="0"/>
              </a:rPr>
              <a:t>apprenticeship?</a:t>
            </a:r>
          </a:p>
        </p:txBody>
      </p:sp>
      <p:pic>
        <p:nvPicPr>
          <p:cNvPr id="5" name="Picture 4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C10B8A77-D56E-A9BF-441C-04C1AE58D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53" y="340577"/>
            <a:ext cx="1458097" cy="43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59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10F3E4CD-F5FE-22A3-CCD5-CFC6F388B8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7" t="20564" r="26340" b="10293"/>
          <a:stretch/>
        </p:blipFill>
        <p:spPr>
          <a:xfrm>
            <a:off x="0" y="0"/>
            <a:ext cx="5660571" cy="6856479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9FA61-227D-0E07-802F-E87E534DDB3B}"/>
              </a:ext>
            </a:extLst>
          </p:cNvPr>
          <p:cNvSpPr txBox="1">
            <a:spLocks/>
          </p:cNvSpPr>
          <p:nvPr/>
        </p:nvSpPr>
        <p:spPr>
          <a:xfrm>
            <a:off x="5917080" y="2633060"/>
            <a:ext cx="5660571" cy="4095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706CB2"/>
              </a:buClr>
              <a:buFont typeface="Arial" panose="020B0604020202020204" pitchFamily="34" charset="0"/>
              <a:buChar char="•"/>
            </a:pPr>
            <a:r>
              <a:rPr lang="en-GB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Apprenticeships are funded by the Government and/or the employer so </a:t>
            </a:r>
            <a:r>
              <a:rPr lang="en-GB" b="1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apprentices don’t have loans or tuition fees</a:t>
            </a:r>
            <a:r>
              <a:rPr lang="en-GB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marL="342900" indent="-342900">
              <a:buClr>
                <a:srgbClr val="706CB2"/>
              </a:buClr>
              <a:buFont typeface="Arial" panose="020B0604020202020204" pitchFamily="34" charset="0"/>
              <a:buChar char="•"/>
            </a:pPr>
            <a:r>
              <a:rPr lang="en-GB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Wages vary depending on the industry but </a:t>
            </a:r>
            <a:r>
              <a:rPr lang="en-GB" b="1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salaries can often be very competitive</a:t>
            </a:r>
            <a:r>
              <a:rPr lang="en-GB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marL="342900" indent="-342900">
              <a:buClr>
                <a:srgbClr val="706CB2"/>
              </a:buClr>
              <a:buFont typeface="Arial" panose="020B0604020202020204" pitchFamily="34" charset="0"/>
              <a:buChar char="•"/>
            </a:pPr>
            <a:r>
              <a:rPr lang="en-GB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By the end of an apprenticeship, they’ll </a:t>
            </a:r>
            <a:r>
              <a:rPr lang="en-GB" b="1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have the right skills and knowledge </a:t>
            </a:r>
            <a:r>
              <a:rPr lang="en-GB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needed for their chosen career.</a:t>
            </a:r>
          </a:p>
          <a:p>
            <a:pPr>
              <a:lnSpc>
                <a:spcPct val="90000"/>
              </a:lnSpc>
            </a:pPr>
            <a:endParaRPr lang="en-GB" sz="2381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374FE0E-2426-7B5F-3B9E-B62C22AA057E}"/>
              </a:ext>
            </a:extLst>
          </p:cNvPr>
          <p:cNvSpPr txBox="1">
            <a:spLocks/>
          </p:cNvSpPr>
          <p:nvPr/>
        </p:nvSpPr>
        <p:spPr>
          <a:xfrm>
            <a:off x="6243145" y="0"/>
            <a:ext cx="5948855" cy="1327036"/>
          </a:xfrm>
          <a:prstGeom prst="rect">
            <a:avLst/>
          </a:prstGeom>
        </p:spPr>
        <p:txBody>
          <a:bodyPr wrap="none" anchor="t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5400">
              <a:latin typeface="Oswald Medium" panose="00000600000000000000" pitchFamily="2" charset="0"/>
            </a:endParaRPr>
          </a:p>
          <a:p>
            <a:r>
              <a:rPr lang="en-GB" sz="6000">
                <a:latin typeface="Oswald Medium" panose="00000600000000000000" pitchFamily="2" charset="0"/>
              </a:rPr>
              <a:t>What are the </a:t>
            </a:r>
          </a:p>
          <a:p>
            <a:r>
              <a:rPr lang="en-GB" sz="6000">
                <a:latin typeface="Oswald Medium" panose="00000600000000000000" pitchFamily="2" charset="0"/>
              </a:rPr>
              <a:t>benefits?</a:t>
            </a:r>
          </a:p>
        </p:txBody>
      </p:sp>
    </p:spTree>
    <p:extLst>
      <p:ext uri="{BB962C8B-B14F-4D97-AF65-F5344CB8AC3E}">
        <p14:creationId xmlns:p14="http://schemas.microsoft.com/office/powerpoint/2010/main" val="2433163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10F3E4CD-F5FE-22A3-CCD5-CFC6F388B8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7" t="13988" r="28684" b="19"/>
          <a:stretch/>
        </p:blipFill>
        <p:spPr>
          <a:xfrm>
            <a:off x="0" y="0"/>
            <a:ext cx="5660571" cy="6856479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9FA61-227D-0E07-802F-E87E534DDB3B}"/>
              </a:ext>
            </a:extLst>
          </p:cNvPr>
          <p:cNvSpPr txBox="1">
            <a:spLocks/>
          </p:cNvSpPr>
          <p:nvPr/>
        </p:nvSpPr>
        <p:spPr>
          <a:xfrm>
            <a:off x="5928820" y="2044061"/>
            <a:ext cx="5660571" cy="4183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9867" indent="-489867">
              <a:buFont typeface="+mj-lt"/>
              <a:buAutoNum type="arabicPeriod"/>
            </a:pPr>
            <a:r>
              <a:rPr lang="en-GB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 apprenticeship takes between </a:t>
            </a:r>
            <a:r>
              <a:rPr lang="en-GB" b="1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one to six years to complete.</a:t>
            </a:r>
          </a:p>
          <a:p>
            <a:pPr marL="489867" indent="-489867">
              <a:buFont typeface="+mj-lt"/>
              <a:buAutoNum type="arabicPeriod"/>
            </a:pPr>
            <a:r>
              <a:rPr lang="en-GB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Apprentices typically work for a </a:t>
            </a:r>
            <a:r>
              <a:rPr lang="en-GB" b="1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minimum of 30 hours a week </a:t>
            </a:r>
            <a:r>
              <a:rPr lang="en-GB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(and most will work full time, between 37 – 40 hours per week). Part-time options are also available in some cases.</a:t>
            </a:r>
          </a:p>
          <a:p>
            <a:pPr marL="457200" indent="-457200">
              <a:buClr>
                <a:srgbClr val="706CB2"/>
              </a:buClr>
              <a:buFont typeface="+mj-lt"/>
              <a:buAutoNum type="arabicPeriod"/>
            </a:pPr>
            <a:r>
              <a:rPr lang="en-GB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Apprentices have time away from their day-job </a:t>
            </a:r>
            <a:r>
              <a:rPr lang="en-GB" b="1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protected for study</a:t>
            </a:r>
            <a:r>
              <a:rPr lang="en-GB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This tends to equate to about a day a week and is also paid time. </a:t>
            </a:r>
            <a:endParaRPr lang="en-GB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374FE0E-2426-7B5F-3B9E-B62C22AA057E}"/>
              </a:ext>
            </a:extLst>
          </p:cNvPr>
          <p:cNvSpPr txBox="1">
            <a:spLocks/>
          </p:cNvSpPr>
          <p:nvPr/>
        </p:nvSpPr>
        <p:spPr>
          <a:xfrm>
            <a:off x="5928820" y="0"/>
            <a:ext cx="5948855" cy="1327036"/>
          </a:xfrm>
          <a:prstGeom prst="rect">
            <a:avLst/>
          </a:prstGeom>
        </p:spPr>
        <p:txBody>
          <a:bodyPr wrap="none" anchor="t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5400">
              <a:latin typeface="Oswald Medium" panose="00000600000000000000" pitchFamily="2" charset="0"/>
            </a:endParaRPr>
          </a:p>
          <a:p>
            <a:r>
              <a:rPr lang="en-GB" sz="6000">
                <a:latin typeface="Oswald Medium" panose="00000600000000000000" pitchFamily="2" charset="0"/>
              </a:rPr>
              <a:t>How does it work?</a:t>
            </a:r>
          </a:p>
        </p:txBody>
      </p:sp>
    </p:spTree>
    <p:extLst>
      <p:ext uri="{BB962C8B-B14F-4D97-AF65-F5344CB8AC3E}">
        <p14:creationId xmlns:p14="http://schemas.microsoft.com/office/powerpoint/2010/main" val="352001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70AF271-3D49-FA30-1A9F-9F93E71D06E9}"/>
              </a:ext>
            </a:extLst>
          </p:cNvPr>
          <p:cNvSpPr/>
          <p:nvPr/>
        </p:nvSpPr>
        <p:spPr>
          <a:xfrm>
            <a:off x="9434834" y="3099001"/>
            <a:ext cx="2517291" cy="34539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237FC2-9F5B-9AAA-3283-79E6AA6DE155}"/>
              </a:ext>
            </a:extLst>
          </p:cNvPr>
          <p:cNvSpPr/>
          <p:nvPr/>
        </p:nvSpPr>
        <p:spPr>
          <a:xfrm>
            <a:off x="6401329" y="3075067"/>
            <a:ext cx="2517291" cy="34539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0C7EB9-1DC8-CDF4-F2CB-9B5533B85043}"/>
              </a:ext>
            </a:extLst>
          </p:cNvPr>
          <p:cNvSpPr/>
          <p:nvPr/>
        </p:nvSpPr>
        <p:spPr>
          <a:xfrm>
            <a:off x="3339238" y="3085062"/>
            <a:ext cx="2545875" cy="34539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83D87B-3796-406E-A11C-682CE6E4B7A3}"/>
              </a:ext>
            </a:extLst>
          </p:cNvPr>
          <p:cNvSpPr/>
          <p:nvPr/>
        </p:nvSpPr>
        <p:spPr>
          <a:xfrm>
            <a:off x="305733" y="3085062"/>
            <a:ext cx="2517289" cy="34539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8D357D-EC4E-BB77-E5CD-213AC15D7116}"/>
              </a:ext>
            </a:extLst>
          </p:cNvPr>
          <p:cNvSpPr txBox="1"/>
          <p:nvPr/>
        </p:nvSpPr>
        <p:spPr>
          <a:xfrm>
            <a:off x="6400590" y="1939800"/>
            <a:ext cx="2518030" cy="1489200"/>
          </a:xfrm>
          <a:prstGeom prst="roundRect">
            <a:avLst/>
          </a:prstGeom>
          <a:solidFill>
            <a:srgbClr val="CC0099"/>
          </a:solidFill>
          <a:ln w="25400">
            <a:noFill/>
          </a:ln>
        </p:spPr>
        <p:txBody>
          <a:bodyPr wrap="square" lIns="97937" tIns="97937" rIns="97937" bIns="9793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80399"/>
            <a:r>
              <a:rPr lang="en-GB" sz="3999">
                <a:latin typeface="Oswald Medium" panose="000006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LEVEL 4+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1EB405-83AA-0D96-436A-AD9F2C12A5B2}"/>
              </a:ext>
            </a:extLst>
          </p:cNvPr>
          <p:cNvSpPr txBox="1"/>
          <p:nvPr/>
        </p:nvSpPr>
        <p:spPr>
          <a:xfrm>
            <a:off x="3339240" y="1939802"/>
            <a:ext cx="2545875" cy="1459221"/>
          </a:xfrm>
          <a:prstGeom prst="roundRect">
            <a:avLst/>
          </a:prstGeom>
          <a:solidFill>
            <a:srgbClr val="FFFF00"/>
          </a:solidFill>
          <a:ln w="25400">
            <a:noFill/>
          </a:ln>
        </p:spPr>
        <p:txBody>
          <a:bodyPr wrap="square" lIns="97937" tIns="97937" rIns="97937" bIns="9793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80399"/>
            <a:r>
              <a:rPr lang="en-GB" sz="3999">
                <a:latin typeface="Oswald Medium" panose="000006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LEVEL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A720F4-D53F-1E3F-BD39-2D09A4018780}"/>
              </a:ext>
            </a:extLst>
          </p:cNvPr>
          <p:cNvSpPr txBox="1"/>
          <p:nvPr/>
        </p:nvSpPr>
        <p:spPr>
          <a:xfrm>
            <a:off x="305733" y="1932046"/>
            <a:ext cx="2518030" cy="147773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7937" tIns="97937" rIns="97937" bIns="9793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80399"/>
            <a:r>
              <a:rPr lang="en-GB" sz="3999">
                <a:latin typeface="Oswald Medium" panose="000006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LEVEL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AA11D-E66E-D7F3-1A65-6D410AAE1AD7}"/>
              </a:ext>
            </a:extLst>
          </p:cNvPr>
          <p:cNvSpPr txBox="1"/>
          <p:nvPr/>
        </p:nvSpPr>
        <p:spPr>
          <a:xfrm>
            <a:off x="9434095" y="1932046"/>
            <a:ext cx="2518030" cy="1477737"/>
          </a:xfrm>
          <a:prstGeom prst="roundRect">
            <a:avLst/>
          </a:prstGeom>
          <a:solidFill>
            <a:srgbClr val="FFC000"/>
          </a:solidFill>
          <a:ln w="25400">
            <a:noFill/>
          </a:ln>
        </p:spPr>
        <p:txBody>
          <a:bodyPr wrap="square" lIns="97937" tIns="97937" rIns="97937" bIns="9793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80399"/>
            <a:r>
              <a:rPr lang="en-GB" sz="3999">
                <a:latin typeface="Oswald Medium" panose="000006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LEVEL 6-7</a:t>
            </a: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AAFFA9FE-2E9B-1A1C-2D6F-53775A75631C}"/>
              </a:ext>
            </a:extLst>
          </p:cNvPr>
          <p:cNvSpPr/>
          <p:nvPr/>
        </p:nvSpPr>
        <p:spPr>
          <a:xfrm>
            <a:off x="751279" y="3085062"/>
            <a:ext cx="1699838" cy="457099"/>
          </a:xfrm>
          <a:prstGeom prst="flowChartTerminator">
            <a:avLst/>
          </a:prstGeom>
          <a:solidFill>
            <a:srgbClr val="000000"/>
          </a:solidFill>
          <a:ln w="9508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90">
                <a:solidFill>
                  <a:schemeClr val="bg1"/>
                </a:solidFill>
              </a:rPr>
              <a:t>Intermediate</a:t>
            </a: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C947AE4A-3B1E-E2DF-DF5A-C6041B252F93}"/>
              </a:ext>
            </a:extLst>
          </p:cNvPr>
          <p:cNvSpPr/>
          <p:nvPr/>
        </p:nvSpPr>
        <p:spPr>
          <a:xfrm>
            <a:off x="3809633" y="3099001"/>
            <a:ext cx="1699838" cy="457099"/>
          </a:xfrm>
          <a:prstGeom prst="flowChartTerminator">
            <a:avLst/>
          </a:prstGeom>
          <a:solidFill>
            <a:srgbClr val="000000"/>
          </a:solidFill>
          <a:ln w="9508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9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0A4757A9-B215-D326-ECE6-A141D508B14B}"/>
              </a:ext>
            </a:extLst>
          </p:cNvPr>
          <p:cNvSpPr/>
          <p:nvPr/>
        </p:nvSpPr>
        <p:spPr>
          <a:xfrm>
            <a:off x="6809687" y="3099001"/>
            <a:ext cx="1699838" cy="457099"/>
          </a:xfrm>
          <a:prstGeom prst="flowChartTerminator">
            <a:avLst/>
          </a:prstGeom>
          <a:solidFill>
            <a:srgbClr val="000000"/>
          </a:solidFill>
          <a:ln w="9508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90">
                <a:solidFill>
                  <a:schemeClr val="bg1"/>
                </a:solidFill>
              </a:rPr>
              <a:t>Higher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447590BE-5537-748E-4BE1-A4785D9A5918}"/>
              </a:ext>
            </a:extLst>
          </p:cNvPr>
          <p:cNvSpPr/>
          <p:nvPr/>
        </p:nvSpPr>
        <p:spPr>
          <a:xfrm>
            <a:off x="9858438" y="3099001"/>
            <a:ext cx="1699838" cy="457099"/>
          </a:xfrm>
          <a:prstGeom prst="flowChartTerminator">
            <a:avLst/>
          </a:prstGeom>
          <a:solidFill>
            <a:srgbClr val="000000"/>
          </a:solidFill>
          <a:ln w="9508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90">
                <a:solidFill>
                  <a:schemeClr val="bg1"/>
                </a:solidFill>
              </a:rPr>
              <a:t>Degree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618247-7F78-4315-2C94-31D734809BAB}"/>
              </a:ext>
            </a:extLst>
          </p:cNvPr>
          <p:cNvSpPr txBox="1"/>
          <p:nvPr/>
        </p:nvSpPr>
        <p:spPr>
          <a:xfrm>
            <a:off x="394023" y="3834079"/>
            <a:ext cx="2414349" cy="17499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086" tIns="43543" rIns="87086" bIns="43543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>
                <a:latin typeface="Roboto Light"/>
                <a:ea typeface="Calibri"/>
                <a:cs typeface="Calibri"/>
              </a:rPr>
              <a:t>Job roles include </a:t>
            </a:r>
            <a:r>
              <a:rPr lang="en-US" sz="1800">
                <a:latin typeface="Roboto Light"/>
                <a:ea typeface="Calibri"/>
                <a:cs typeface="Calibri"/>
              </a:rPr>
              <a:t>Nuclear Operative, Junior Estate Agent, Rail Engineering Operative, Finance Assistant.</a:t>
            </a:r>
            <a:endParaRPr lang="en-US" sz="1800">
              <a:ea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B66686-0386-5AE9-6D56-BA320F58CD3D}"/>
              </a:ext>
            </a:extLst>
          </p:cNvPr>
          <p:cNvSpPr txBox="1"/>
          <p:nvPr/>
        </p:nvSpPr>
        <p:spPr>
          <a:xfrm>
            <a:off x="3376058" y="3851828"/>
            <a:ext cx="2414349" cy="1472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086" tIns="43543" rIns="87086" bIns="43543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>
                <a:latin typeface="Roboto Light"/>
                <a:ea typeface="Calibri"/>
                <a:cs typeface="Calibri"/>
              </a:rPr>
              <a:t>Job roles include </a:t>
            </a:r>
          </a:p>
          <a:p>
            <a:pPr algn="ctr"/>
            <a:r>
              <a:rPr lang="en-US" sz="1800">
                <a:latin typeface="Roboto Light"/>
                <a:ea typeface="Calibri"/>
                <a:cs typeface="Calibri"/>
              </a:rPr>
              <a:t>Chef De </a:t>
            </a:r>
            <a:r>
              <a:rPr lang="en-US" sz="1800" err="1">
                <a:latin typeface="Roboto Light"/>
                <a:ea typeface="Calibri"/>
                <a:cs typeface="Calibri"/>
              </a:rPr>
              <a:t>Partie</a:t>
            </a:r>
            <a:r>
              <a:rPr lang="en-US" sz="1800">
                <a:latin typeface="Roboto Light"/>
                <a:ea typeface="Calibri"/>
                <a:cs typeface="Calibri"/>
              </a:rPr>
              <a:t>, Fashion Assistant, Veterinary Nurse, IT Solutions Technician.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B6E141-C040-7677-86EC-8CE3FBB9324A}"/>
              </a:ext>
            </a:extLst>
          </p:cNvPr>
          <p:cNvSpPr txBox="1"/>
          <p:nvPr/>
        </p:nvSpPr>
        <p:spPr>
          <a:xfrm>
            <a:off x="6421640" y="3851828"/>
            <a:ext cx="2414349" cy="11959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086" tIns="43543" rIns="87086" bIns="43543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>
                <a:latin typeface="Roboto Light"/>
                <a:ea typeface="Calibri"/>
                <a:cs typeface="Calibri"/>
              </a:rPr>
              <a:t>Job roles include </a:t>
            </a:r>
            <a:r>
              <a:rPr lang="en-US" sz="1800">
                <a:latin typeface="Roboto Light"/>
                <a:ea typeface="Calibri"/>
                <a:cs typeface="Calibri"/>
              </a:rPr>
              <a:t>Marketing Executive, Journalist, Clinical Dental Technician.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78E6EB-6F97-ECB8-C410-FF0457595E9A}"/>
              </a:ext>
            </a:extLst>
          </p:cNvPr>
          <p:cNvSpPr txBox="1"/>
          <p:nvPr/>
        </p:nvSpPr>
        <p:spPr>
          <a:xfrm>
            <a:off x="9501182" y="3865697"/>
            <a:ext cx="2414349" cy="1472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086" tIns="43543" rIns="87086" bIns="43543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>
                <a:latin typeface="Roboto Light"/>
                <a:ea typeface="Calibri"/>
                <a:cs typeface="Calibri"/>
              </a:rPr>
              <a:t>Job roles include </a:t>
            </a:r>
            <a:r>
              <a:rPr lang="en-US" sz="1800">
                <a:latin typeface="Roboto Light"/>
                <a:ea typeface="Calibri"/>
                <a:cs typeface="Calibri"/>
              </a:rPr>
              <a:t>Aerospace Engineer, Police Constable, Cyber Security, Ecologist</a:t>
            </a:r>
            <a:r>
              <a:rPr lang="en-US" sz="1048">
                <a:latin typeface="Roboto Light"/>
                <a:ea typeface="Calibri"/>
                <a:cs typeface="Calibri"/>
              </a:rPr>
              <a:t>.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DD4BECC-CAA2-7F9B-574B-51C344EA6FA3}"/>
              </a:ext>
            </a:extLst>
          </p:cNvPr>
          <p:cNvSpPr txBox="1">
            <a:spLocks/>
          </p:cNvSpPr>
          <p:nvPr/>
        </p:nvSpPr>
        <p:spPr>
          <a:xfrm>
            <a:off x="304993" y="-198616"/>
            <a:ext cx="5948855" cy="1327036"/>
          </a:xfrm>
          <a:prstGeom prst="rect">
            <a:avLst/>
          </a:prstGeom>
        </p:spPr>
        <p:txBody>
          <a:bodyPr wrap="none" anchor="t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5400">
              <a:latin typeface="Oswald Medium" panose="00000600000000000000" pitchFamily="2" charset="0"/>
            </a:endParaRPr>
          </a:p>
          <a:p>
            <a:r>
              <a:rPr lang="en-GB" sz="6000">
                <a:latin typeface="Oswald Medium" panose="00000600000000000000" pitchFamily="2" charset="0"/>
              </a:rPr>
              <a:t>Part 2: Apprenticeship levels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332B81-214B-9560-7723-B08799BC1F7F}"/>
              </a:ext>
            </a:extLst>
          </p:cNvPr>
          <p:cNvSpPr/>
          <p:nvPr/>
        </p:nvSpPr>
        <p:spPr>
          <a:xfrm>
            <a:off x="304993" y="5741581"/>
            <a:ext cx="2518030" cy="79004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3410A3-431B-3363-1220-4D0D8192C2FC}"/>
              </a:ext>
            </a:extLst>
          </p:cNvPr>
          <p:cNvSpPr/>
          <p:nvPr/>
        </p:nvSpPr>
        <p:spPr>
          <a:xfrm>
            <a:off x="3341558" y="5741582"/>
            <a:ext cx="2543555" cy="7874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48A766-1AB3-2158-4C76-28971C4A5768}"/>
              </a:ext>
            </a:extLst>
          </p:cNvPr>
          <p:cNvSpPr/>
          <p:nvPr/>
        </p:nvSpPr>
        <p:spPr>
          <a:xfrm>
            <a:off x="6400588" y="5741582"/>
            <a:ext cx="2543555" cy="7874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1CEA23-F567-DD32-5715-66825AF1E69E}"/>
              </a:ext>
            </a:extLst>
          </p:cNvPr>
          <p:cNvSpPr/>
          <p:nvPr/>
        </p:nvSpPr>
        <p:spPr>
          <a:xfrm>
            <a:off x="9419203" y="5758055"/>
            <a:ext cx="2543555" cy="7874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EB13DD-A409-8BDD-CE7A-C5F4C74B9A49}"/>
              </a:ext>
            </a:extLst>
          </p:cNvPr>
          <p:cNvSpPr txBox="1"/>
          <p:nvPr/>
        </p:nvSpPr>
        <p:spPr>
          <a:xfrm>
            <a:off x="694577" y="5930210"/>
            <a:ext cx="1756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GCSE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8C5511-80DC-EB7B-5C6E-61D58B87BC4C}"/>
              </a:ext>
            </a:extLst>
          </p:cNvPr>
          <p:cNvSpPr txBox="1"/>
          <p:nvPr/>
        </p:nvSpPr>
        <p:spPr>
          <a:xfrm>
            <a:off x="3658333" y="5920946"/>
            <a:ext cx="1756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LEVEL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041600-7420-2988-49C0-2712C89147EE}"/>
              </a:ext>
            </a:extLst>
          </p:cNvPr>
          <p:cNvSpPr txBox="1"/>
          <p:nvPr/>
        </p:nvSpPr>
        <p:spPr>
          <a:xfrm>
            <a:off x="6281891" y="5991765"/>
            <a:ext cx="278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FOUNDATION DEGREE+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5D78EC-B347-AAB1-71E6-5C649A69722C}"/>
              </a:ext>
            </a:extLst>
          </p:cNvPr>
          <p:cNvSpPr txBox="1"/>
          <p:nvPr/>
        </p:nvSpPr>
        <p:spPr>
          <a:xfrm>
            <a:off x="9316298" y="5922766"/>
            <a:ext cx="278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BACHELOR’S OR MASTER’S DEGREE</a:t>
            </a:r>
          </a:p>
        </p:txBody>
      </p:sp>
    </p:spTree>
    <p:extLst>
      <p:ext uri="{BB962C8B-B14F-4D97-AF65-F5344CB8AC3E}">
        <p14:creationId xmlns:p14="http://schemas.microsoft.com/office/powerpoint/2010/main" val="3077384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6F2DD-DEA6-4828-49FF-E6DC725ECA3C}"/>
              </a:ext>
            </a:extLst>
          </p:cNvPr>
          <p:cNvSpPr txBox="1">
            <a:spLocks/>
          </p:cNvSpPr>
          <p:nvPr/>
        </p:nvSpPr>
        <p:spPr>
          <a:xfrm>
            <a:off x="404573" y="466008"/>
            <a:ext cx="10970683" cy="13273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>
                <a:latin typeface="Oswald Medium"/>
                <a:ea typeface="Roboto"/>
                <a:cs typeface="Roboto"/>
              </a:rPr>
              <a:t>Types of </a:t>
            </a:r>
          </a:p>
          <a:p>
            <a:r>
              <a:rPr lang="en-GB" sz="6600">
                <a:latin typeface="Oswald Medium"/>
                <a:ea typeface="Roboto"/>
                <a:cs typeface="Roboto"/>
              </a:rPr>
              <a:t>apprenticeships</a:t>
            </a:r>
            <a:endParaRPr lang="en-GB" sz="6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036CC9-990A-2BA1-3C5A-C5665B459C95}"/>
              </a:ext>
            </a:extLst>
          </p:cNvPr>
          <p:cNvSpPr txBox="1"/>
          <p:nvPr/>
        </p:nvSpPr>
        <p:spPr>
          <a:xfrm>
            <a:off x="404573" y="2503893"/>
            <a:ext cx="5943064" cy="8207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086" tIns="43543" rIns="87086" bIns="4354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381">
                <a:latin typeface="Roboto Light"/>
                <a:ea typeface="Calibri"/>
                <a:cs typeface="Calibri"/>
              </a:rPr>
              <a:t>There are over 650 different apprenticeship roles to consider. Here are some examples: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CA38CAF-922D-3DB8-6BC0-86C0093B2A07}"/>
              </a:ext>
            </a:extLst>
          </p:cNvPr>
          <p:cNvSpPr>
            <a:spLocks noGrp="1"/>
          </p:cNvSpPr>
          <p:nvPr/>
        </p:nvSpPr>
        <p:spPr>
          <a:xfrm>
            <a:off x="404573" y="3533407"/>
            <a:ext cx="8320561" cy="3561231"/>
          </a:xfrm>
          <a:prstGeom prst="rect">
            <a:avLst/>
          </a:prstGeom>
          <a:ln>
            <a:noFill/>
          </a:ln>
        </p:spPr>
        <p:txBody>
          <a:bodyPr vert="horz" lIns="0" tIns="0" rIns="0" bIns="0" numCol="3" rtlCol="0" anchor="t">
            <a:sp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3"/>
              </a:buClr>
              <a:buFont typeface="Wingdings" pitchFamily="2" charset="2"/>
              <a:buChar char="§"/>
              <a:defRPr sz="2100" b="0" i="0" kern="120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Font typeface="Wingdings" pitchFamily="2" charset="2"/>
              <a:buChar char="§"/>
              <a:defRPr sz="1350" b="0" i="0" kern="120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Font typeface="Wingdings" pitchFamily="2" charset="2"/>
              <a:buChar char="§"/>
              <a:defRPr sz="1350" b="0" i="0" kern="120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18859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Font typeface="Wingdings" pitchFamily="2" charset="2"/>
              <a:buChar char="§"/>
              <a:defRPr sz="1350" b="0" i="0" kern="120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2288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Font typeface="Wingdings" pitchFamily="2" charset="2"/>
              <a:buChar char="§"/>
              <a:defRPr sz="1350" b="0" i="0" kern="120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25717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Font typeface="Wingdings" pitchFamily="2" charset="2"/>
              <a:buChar char="§"/>
              <a:defRPr sz="1350" b="0" i="0" kern="120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 marL="29146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Font typeface="Wingdings" pitchFamily="2" charset="2"/>
              <a:buChar char="§"/>
              <a:defRPr sz="1350" b="0" i="0" kern="120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r>
              <a:rPr lang="en-GB" sz="1714">
                <a:latin typeface="Roboto Light"/>
                <a:ea typeface="Roboto Light"/>
                <a:cs typeface="Roboto Light"/>
              </a:rPr>
              <a:t>Architect</a:t>
            </a:r>
          </a:p>
          <a:p>
            <a:r>
              <a:rPr lang="en-GB" sz="1714">
                <a:latin typeface="Roboto Light"/>
                <a:ea typeface="Roboto Light"/>
                <a:cs typeface="Roboto Light"/>
              </a:rPr>
              <a:t>Cyber Security Technician</a:t>
            </a:r>
          </a:p>
          <a:p>
            <a:r>
              <a:rPr lang="en-GB" sz="1714">
                <a:latin typeface="Roboto Light"/>
                <a:ea typeface="Roboto Light"/>
                <a:cs typeface="Roboto Light"/>
              </a:rPr>
              <a:t>Finance assistant</a:t>
            </a:r>
            <a:endParaRPr lang="en-GB" sz="2000"/>
          </a:p>
          <a:p>
            <a:r>
              <a:rPr lang="en-GB" sz="1714">
                <a:latin typeface="Roboto Light"/>
                <a:ea typeface="Roboto Light"/>
                <a:cs typeface="Roboto Light"/>
              </a:rPr>
              <a:t>Software developer</a:t>
            </a:r>
          </a:p>
          <a:p>
            <a:r>
              <a:rPr lang="en-GB" sz="1714">
                <a:latin typeface="Roboto Light"/>
                <a:ea typeface="Roboto Light"/>
                <a:cs typeface="Roboto Light"/>
              </a:rPr>
              <a:t>Accounting &amp; Taxation</a:t>
            </a:r>
          </a:p>
          <a:p>
            <a:r>
              <a:rPr lang="en-GB" sz="1714">
                <a:latin typeface="Roboto Light"/>
                <a:ea typeface="Roboto Light"/>
                <a:cs typeface="Roboto Light"/>
              </a:rPr>
              <a:t>Game Programmer</a:t>
            </a:r>
          </a:p>
          <a:p>
            <a:r>
              <a:rPr lang="en-GB" sz="1714">
                <a:latin typeface="Roboto Light"/>
                <a:ea typeface="Roboto Light"/>
                <a:cs typeface="Roboto Light"/>
              </a:rPr>
              <a:t>Boat Builder</a:t>
            </a:r>
          </a:p>
          <a:p>
            <a:r>
              <a:rPr lang="en-GB" sz="1714">
                <a:latin typeface="Roboto Light"/>
                <a:ea typeface="Roboto Light"/>
                <a:cs typeface="Roboto Light"/>
              </a:rPr>
              <a:t>Journalist</a:t>
            </a:r>
          </a:p>
          <a:p>
            <a:endParaRPr lang="en-GB" sz="1714">
              <a:latin typeface="Roboto Light"/>
            </a:endParaRPr>
          </a:p>
          <a:p>
            <a:endParaRPr lang="en-GB" sz="1714">
              <a:latin typeface="Roboto Light"/>
            </a:endParaRPr>
          </a:p>
          <a:p>
            <a:r>
              <a:rPr lang="en-GB" sz="1714">
                <a:latin typeface="Roboto Light"/>
                <a:ea typeface="Roboto Light"/>
                <a:cs typeface="Roboto Light"/>
              </a:rPr>
              <a:t>Solicitor </a:t>
            </a:r>
          </a:p>
          <a:p>
            <a:r>
              <a:rPr lang="en-GB" sz="1714">
                <a:latin typeface="Roboto Light"/>
                <a:ea typeface="Roboto Light"/>
                <a:cs typeface="Roboto Light"/>
              </a:rPr>
              <a:t>Event Assistant</a:t>
            </a:r>
          </a:p>
          <a:p>
            <a:r>
              <a:rPr lang="en-GB" sz="1714">
                <a:latin typeface="Roboto Light"/>
                <a:ea typeface="Roboto Light"/>
                <a:cs typeface="Roboto Light"/>
              </a:rPr>
              <a:t>Auto technician</a:t>
            </a:r>
          </a:p>
          <a:p>
            <a:r>
              <a:rPr lang="en-GB" sz="1714">
                <a:latin typeface="Roboto Light"/>
                <a:ea typeface="Roboto Light"/>
                <a:cs typeface="Roboto Light"/>
              </a:rPr>
              <a:t>Youth Worker</a:t>
            </a:r>
          </a:p>
          <a:p>
            <a:r>
              <a:rPr lang="en-GB" sz="1714">
                <a:latin typeface="Roboto Light"/>
                <a:ea typeface="Roboto Light"/>
                <a:cs typeface="Roboto Light"/>
              </a:rPr>
              <a:t>Civil Engineer</a:t>
            </a:r>
          </a:p>
          <a:p>
            <a:r>
              <a:rPr lang="en-GB" sz="1714">
                <a:latin typeface="Roboto Light"/>
                <a:ea typeface="Roboto Light"/>
                <a:cs typeface="Roboto Light"/>
              </a:rPr>
              <a:t>Sports Coach</a:t>
            </a:r>
          </a:p>
          <a:p>
            <a:r>
              <a:rPr lang="en-GB" sz="1714">
                <a:latin typeface="Roboto Light"/>
                <a:ea typeface="Roboto Light"/>
                <a:cs typeface="Roboto Light"/>
              </a:rPr>
              <a:t>Digital Marketer</a:t>
            </a:r>
          </a:p>
          <a:p>
            <a:r>
              <a:rPr lang="en-GB" sz="1714">
                <a:latin typeface="Roboto Light"/>
                <a:ea typeface="Roboto Light"/>
                <a:cs typeface="Roboto Light"/>
              </a:rPr>
              <a:t>Personal Trainer</a:t>
            </a:r>
          </a:p>
          <a:p>
            <a:endParaRPr lang="en-GB" sz="1714">
              <a:latin typeface="Roboto Light"/>
            </a:endParaRPr>
          </a:p>
          <a:p>
            <a:endParaRPr lang="en-GB" sz="1714">
              <a:latin typeface="Roboto Light"/>
            </a:endParaRPr>
          </a:p>
          <a:p>
            <a:pPr marL="0" indent="0">
              <a:buNone/>
            </a:pPr>
            <a:endParaRPr lang="en-GB" sz="1714">
              <a:latin typeface="Roboto Light"/>
            </a:endParaRPr>
          </a:p>
        </p:txBody>
      </p:sp>
      <p:pic>
        <p:nvPicPr>
          <p:cNvPr id="8" name="Picture Placeholder 4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63FED02C-A27A-726E-6658-F4EF982E27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7" t="3539" r="26077" b="622"/>
          <a:stretch/>
        </p:blipFill>
        <p:spPr>
          <a:xfrm>
            <a:off x="6666614" y="1"/>
            <a:ext cx="552538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21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05F98-EB7E-6500-E30D-BC988BC1F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966" y="420020"/>
            <a:ext cx="7886700" cy="4429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/>
              <a:t>Apprenticeships/Jobs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D0473-2E7F-40AB-DA26-0C8F94DDD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78" y="946104"/>
            <a:ext cx="5543299" cy="495776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/>
            </a:pPr>
            <a:r>
              <a:rPr lang="en-GB" sz="2000"/>
              <a:t>Apprenticeship at MHA in Accounting</a:t>
            </a:r>
            <a:endParaRPr lang="en-GB" sz="2000">
              <a:ea typeface="Calibri"/>
              <a:cs typeface="Calibri"/>
            </a:endParaRPr>
          </a:p>
          <a:p>
            <a:pPr>
              <a:defRPr/>
            </a:pPr>
            <a:r>
              <a:rPr lang="en-GB" sz="2000"/>
              <a:t>Apprenticeship at KPMG Level 6 Tax Audit  </a:t>
            </a:r>
            <a:endParaRPr lang="en-GB" sz="2000">
              <a:ea typeface="Calibri"/>
              <a:cs typeface="Calibri"/>
            </a:endParaRPr>
          </a:p>
          <a:p>
            <a:pPr>
              <a:defRPr/>
            </a:pPr>
            <a:r>
              <a:rPr lang="en-GB" sz="2000"/>
              <a:t>Apprenticeship at Balfour Beatty in </a:t>
            </a:r>
            <a:r>
              <a:rPr lang="en-GB" sz="2000">
                <a:solidFill>
                  <a:srgbClr val="242424"/>
                </a:solidFill>
                <a:latin typeface="Aptos"/>
              </a:rPr>
              <a:t>Civil Engineering</a:t>
            </a:r>
          </a:p>
          <a:p>
            <a:pPr>
              <a:defRPr/>
            </a:pPr>
            <a:r>
              <a:rPr lang="en-GB" sz="2000">
                <a:solidFill>
                  <a:srgbClr val="242424"/>
                </a:solidFill>
                <a:latin typeface="Aptos"/>
              </a:rPr>
              <a:t>Apprenticeship in Construction Quantity Surveying </a:t>
            </a:r>
            <a:endParaRPr lang="en-GB" sz="2000">
              <a:latin typeface="Aptos"/>
              <a:ea typeface="Calibri"/>
              <a:cs typeface="Calibri"/>
            </a:endParaRPr>
          </a:p>
          <a:p>
            <a:pPr>
              <a:defRPr/>
            </a:pPr>
            <a:r>
              <a:rPr lang="en-GB" sz="2000"/>
              <a:t>Electrician Apprenticeship </a:t>
            </a:r>
            <a:endParaRPr lang="en-GB" sz="2000">
              <a:ea typeface="Calibri"/>
              <a:cs typeface="Calibri"/>
            </a:endParaRPr>
          </a:p>
          <a:p>
            <a:pPr>
              <a:defRPr/>
            </a:pPr>
            <a:r>
              <a:rPr lang="en-GB" sz="2000"/>
              <a:t>Junior Clerk  at Doughty Street Chambers </a:t>
            </a:r>
            <a:endParaRPr lang="en-GB" sz="2000">
              <a:ea typeface="Calibri"/>
              <a:cs typeface="Calibri"/>
            </a:endParaRPr>
          </a:p>
          <a:p>
            <a:pPr>
              <a:defRPr/>
            </a:pPr>
            <a:r>
              <a:rPr lang="en-GB" sz="2000"/>
              <a:t>Apprenticeship in Civil/Structural Engineer Level 6 </a:t>
            </a:r>
            <a:endParaRPr lang="en-GB" sz="2000">
              <a:ea typeface="Calibri"/>
              <a:cs typeface="Calibri"/>
            </a:endParaRPr>
          </a:p>
          <a:p>
            <a:pPr>
              <a:defRPr/>
            </a:pPr>
            <a:r>
              <a:rPr lang="en-GB" sz="2000">
                <a:solidFill>
                  <a:srgbClr val="242424"/>
                </a:solidFill>
                <a:latin typeface="Aptos"/>
              </a:rPr>
              <a:t>Level 7 Apprenticeship at Price Bailey in Accountancy </a:t>
            </a:r>
          </a:p>
          <a:p>
            <a:pPr>
              <a:defRPr/>
            </a:pPr>
            <a:r>
              <a:rPr lang="en-GB" sz="2000">
                <a:solidFill>
                  <a:srgbClr val="242424"/>
                </a:solidFill>
                <a:latin typeface="Aptos"/>
              </a:rPr>
              <a:t> Job with Accredited training at Gallagher  in Insurance  (CII Certificate in Insurance)</a:t>
            </a:r>
            <a:endParaRPr lang="en-GB" sz="2000">
              <a:latin typeface="Aptos"/>
              <a:ea typeface="Calibri"/>
              <a:cs typeface="Calibri"/>
            </a:endParaRPr>
          </a:p>
          <a:p>
            <a:pPr>
              <a:defRPr/>
            </a:pPr>
            <a:r>
              <a:rPr lang="en-GB" sz="2000"/>
              <a:t>Apprenticeship in Recruitment </a:t>
            </a:r>
            <a:endParaRPr lang="en-GB" sz="2000">
              <a:ea typeface="Calibri"/>
              <a:cs typeface="Calibri"/>
            </a:endParaRPr>
          </a:p>
          <a:p>
            <a:pPr>
              <a:defRPr/>
            </a:pPr>
            <a:r>
              <a:rPr lang="en-GB" sz="2000"/>
              <a:t>Apprenticeship at Munich Re in Insurance </a:t>
            </a:r>
            <a:endParaRPr lang="en-GB" sz="2000">
              <a:ea typeface="Calibri"/>
              <a:cs typeface="Calibri"/>
            </a:endParaRPr>
          </a:p>
          <a:p>
            <a:pPr marL="0" indent="0">
              <a:buFontTx/>
              <a:buNone/>
              <a:defRPr/>
            </a:pPr>
            <a:endParaRPr lang="en-GB" sz="1600"/>
          </a:p>
          <a:p>
            <a:pPr marL="0" indent="0">
              <a:buFontTx/>
              <a:buNone/>
              <a:defRPr/>
            </a:pPr>
            <a:endParaRPr lang="en-GB" sz="16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CA1751E-77C1-9216-78D6-51DE28F602F2}"/>
              </a:ext>
            </a:extLst>
          </p:cNvPr>
          <p:cNvSpPr txBox="1">
            <a:spLocks/>
          </p:cNvSpPr>
          <p:nvPr/>
        </p:nvSpPr>
        <p:spPr>
          <a:xfrm>
            <a:off x="5699502" y="1008993"/>
            <a:ext cx="5973790" cy="4838347"/>
          </a:xfrm>
          <a:prstGeom prst="rect">
            <a:avLst/>
          </a:prstGeom>
        </p:spPr>
        <p:txBody>
          <a:bodyPr lIns="68580" tIns="34290" rIns="68580" bIns="34290" anchor="t"/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endParaRPr lang="en-GB" altLang="en-US" sz="2000" dirty="0">
              <a:solidFill>
                <a:srgbClr val="242424"/>
              </a:solidFill>
              <a:latin typeface="Aptos" panose="020B00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GB" altLang="en-US" sz="2000">
                <a:solidFill>
                  <a:srgbClr val="242424"/>
                </a:solidFill>
                <a:latin typeface="Aptos"/>
                <a:ea typeface="MS PGothic"/>
              </a:rPr>
              <a:t> Business operations analyst in asset servicing in  Euroclear company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GB" altLang="en-US" sz="2000">
                <a:solidFill>
                  <a:srgbClr val="242424"/>
                </a:solidFill>
                <a:latin typeface="Aptos"/>
                <a:ea typeface="MS PGothic"/>
              </a:rPr>
              <a:t>Apprenticeship in Production Control at Classified Central Media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GB" altLang="en-US" sz="2000">
                <a:solidFill>
                  <a:srgbClr val="242424"/>
                </a:solidFill>
                <a:latin typeface="Aptos"/>
                <a:ea typeface="MS PGothic"/>
              </a:rPr>
              <a:t>Apprenticeship at Parkway Primary School as an LSA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GB" altLang="en-US" sz="2000">
                <a:solidFill>
                  <a:srgbClr val="242424"/>
                </a:solidFill>
                <a:latin typeface="Aptos"/>
                <a:ea typeface="MS PGothic"/>
              </a:rPr>
              <a:t>HR Job at Jaguar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GB" altLang="en-US" sz="2000">
                <a:solidFill>
                  <a:srgbClr val="242424"/>
                </a:solidFill>
                <a:latin typeface="Aptos"/>
                <a:ea typeface="MS PGothic"/>
              </a:rPr>
              <a:t>Admin Assistant at Riverside Financial Consulting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GB" altLang="en-US" sz="2000">
                <a:solidFill>
                  <a:srgbClr val="242424"/>
                </a:solidFill>
                <a:latin typeface="Aptos"/>
                <a:ea typeface="MS PGothic"/>
              </a:rPr>
              <a:t>Police Constable Apprenticeship Level 6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GB" altLang="en-US" sz="2000">
                <a:solidFill>
                  <a:srgbClr val="242424"/>
                </a:solidFill>
                <a:latin typeface="Aptos"/>
                <a:ea typeface="MS PGothic"/>
              </a:rPr>
              <a:t>MEP Digital Engineering Apprenticeship with Laing O’Rourke (level 6)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GB" altLang="en-US" sz="2000">
                <a:solidFill>
                  <a:srgbClr val="242424"/>
                </a:solidFill>
                <a:latin typeface="Aptos"/>
                <a:ea typeface="MS PGothic"/>
              </a:rPr>
              <a:t>Maples group Law company (Job)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GB" sz="2000">
                <a:solidFill>
                  <a:srgbClr val="242424"/>
                </a:solidFill>
                <a:latin typeface="Aptos"/>
                <a:ea typeface="MS PGothic"/>
              </a:rPr>
              <a:t>Apprenticeship at Zurich Insurance in Retail/Distribution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endParaRPr lang="en-GB" altLang="en-US" sz="1600"/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endParaRPr lang="en-GB" altLang="en-US" sz="1600"/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en-GB" altLang="en-US"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0007-0793-4380-8FFD-4B01100F4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Apprenticeships…you need to consider this…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84AA5-AB28-480E-BD19-C45326D89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It’s a real job, you have to be there on time and do what’s expected of you!</a:t>
            </a:r>
          </a:p>
          <a:p>
            <a:r>
              <a:rPr lang="en-GB" dirty="0"/>
              <a:t>Working and studying on the job can be tough</a:t>
            </a:r>
          </a:p>
          <a:p>
            <a:r>
              <a:rPr lang="en-GB" dirty="0"/>
              <a:t>Although there are chances to socialise and meet new people. It won’t be like going to university!</a:t>
            </a:r>
          </a:p>
          <a:p>
            <a:r>
              <a:rPr lang="en-GB" dirty="0"/>
              <a:t>You’ll get paid….however you will also pay tax and National Insurance</a:t>
            </a:r>
          </a:p>
        </p:txBody>
      </p:sp>
    </p:spTree>
    <p:extLst>
      <p:ext uri="{BB962C8B-B14F-4D97-AF65-F5344CB8AC3E}">
        <p14:creationId xmlns:p14="http://schemas.microsoft.com/office/powerpoint/2010/main" val="346769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1D187B-8706-45A7-A20A-FDB89A98EA1A}"/>
              </a:ext>
            </a:extLst>
          </p:cNvPr>
          <p:cNvSpPr txBox="1"/>
          <p:nvPr/>
        </p:nvSpPr>
        <p:spPr>
          <a:xfrm>
            <a:off x="554134" y="1878543"/>
            <a:ext cx="1107279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As an apprenticeship is a job, you apply directly through the employer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You will need to submit a CV/letter of application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/>
              <a:t>There will be an interview – likely to be on-line initially</a:t>
            </a:r>
            <a:endParaRPr lang="en-GB" sz="3600">
              <a:ea typeface="Calibri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There may be an assessment to complete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B1FEBB-B384-4346-BFA3-9966C6590A1E}"/>
              </a:ext>
            </a:extLst>
          </p:cNvPr>
          <p:cNvSpPr txBox="1"/>
          <p:nvPr/>
        </p:nvSpPr>
        <p:spPr>
          <a:xfrm>
            <a:off x="2423592" y="40466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Applying for an apprenticeship</a:t>
            </a:r>
          </a:p>
        </p:txBody>
      </p:sp>
    </p:spTree>
    <p:extLst>
      <p:ext uri="{BB962C8B-B14F-4D97-AF65-F5344CB8AC3E}">
        <p14:creationId xmlns:p14="http://schemas.microsoft.com/office/powerpoint/2010/main" val="2630363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b5478a-0c63-4d6a-b9d0-e48711b44a78">
      <Terms xmlns="http://schemas.microsoft.com/office/infopath/2007/PartnerControls"/>
    </lcf76f155ced4ddcb4097134ff3c332f>
    <TaxCatchAll xmlns="aca4163a-7fd2-4d4e-8b0f-042cb13d405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499B5019F95341A157F5EC2099FC96" ma:contentTypeVersion="13" ma:contentTypeDescription="Create a new document." ma:contentTypeScope="" ma:versionID="3bebd2b0806868c8ee3167763d9f9904">
  <xsd:schema xmlns:xsd="http://www.w3.org/2001/XMLSchema" xmlns:xs="http://www.w3.org/2001/XMLSchema" xmlns:p="http://schemas.microsoft.com/office/2006/metadata/properties" xmlns:ns2="33b5478a-0c63-4d6a-b9d0-e48711b44a78" xmlns:ns3="aca4163a-7fd2-4d4e-8b0f-042cb13d405b" targetNamespace="http://schemas.microsoft.com/office/2006/metadata/properties" ma:root="true" ma:fieldsID="158489b4e082a76298109299827a152f" ns2:_="" ns3:_="">
    <xsd:import namespace="33b5478a-0c63-4d6a-b9d0-e48711b44a78"/>
    <xsd:import namespace="aca4163a-7fd2-4d4e-8b0f-042cb13d40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b5478a-0c63-4d6a-b9d0-e48711b44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7b6e6e7-4edc-46f7-9956-89b0136914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4163a-7fd2-4d4e-8b0f-042cb13d405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2ad61d8-b41c-41eb-b2c8-1e8579c7ecac}" ma:internalName="TaxCatchAll" ma:showField="CatchAllData" ma:web="aca4163a-7fd2-4d4e-8b0f-042cb13d40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B28D06-708C-4232-9DDC-A45D9EBEDC6B}">
  <ds:schemaRefs>
    <ds:schemaRef ds:uri="33b5478a-0c63-4d6a-b9d0-e48711b44a78"/>
    <ds:schemaRef ds:uri="aca4163a-7fd2-4d4e-8b0f-042cb13d405b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E7474C1-C07D-407E-8B5C-0B9BA6CE6A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222A19-8F65-41ED-945B-1B7BE44262D0}">
  <ds:schemaRefs>
    <ds:schemaRef ds:uri="33b5478a-0c63-4d6a-b9d0-e48711b44a78"/>
    <ds:schemaRef ds:uri="aca4163a-7fd2-4d4e-8b0f-042cb13d405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865</Words>
  <Application>Microsoft Office PowerPoint</Application>
  <PresentationFormat>Widescreen</PresentationFormat>
  <Paragraphs>117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Oswald Medium</vt:lpstr>
      <vt:lpstr>Roboto</vt:lpstr>
      <vt:lpstr>Roboto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Apprenticeships/Jobs 2025</vt:lpstr>
      <vt:lpstr>Apprenticeships…you need to consider this…</vt:lpstr>
      <vt:lpstr>PowerPoint Presentation</vt:lpstr>
      <vt:lpstr>How to apply for an apprenticeship</vt:lpstr>
      <vt:lpstr>PowerPoint Presentation</vt:lpstr>
      <vt:lpstr>How to apply for an apprenticeship</vt:lpstr>
      <vt:lpstr>Tips for applying for an apprenticeship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Derbyshire</dc:creator>
  <cp:lastModifiedBy>Kim Brewer</cp:lastModifiedBy>
  <cp:revision>55</cp:revision>
  <dcterms:created xsi:type="dcterms:W3CDTF">2024-01-22T16:09:44Z</dcterms:created>
  <dcterms:modified xsi:type="dcterms:W3CDTF">2026-03-13T12:30:55Z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19c747e-0609-44bc-a84a-379ba7e92455_Enabled">
    <vt:lpwstr>true</vt:lpwstr>
  </property>
  <property fmtid="{D5CDD505-2E9C-101B-9397-08002B2CF9AE}" pid="3" name="MSIP_Label_119c747e-0609-44bc-a84a-379ba7e92455_SetDate">
    <vt:lpwstr>2024-01-22T16:15:52Z</vt:lpwstr>
  </property>
  <property fmtid="{D5CDD505-2E9C-101B-9397-08002B2CF9AE}" pid="4" name="MSIP_Label_119c747e-0609-44bc-a84a-379ba7e92455_Method">
    <vt:lpwstr>Standard</vt:lpwstr>
  </property>
  <property fmtid="{D5CDD505-2E9C-101B-9397-08002B2CF9AE}" pid="5" name="MSIP_Label_119c747e-0609-44bc-a84a-379ba7e92455_Name">
    <vt:lpwstr>Confidential</vt:lpwstr>
  </property>
  <property fmtid="{D5CDD505-2E9C-101B-9397-08002B2CF9AE}" pid="6" name="MSIP_Label_119c747e-0609-44bc-a84a-379ba7e92455_SiteId">
    <vt:lpwstr>c62bca44-70cb-457b-a355-deaa5cb7e689</vt:lpwstr>
  </property>
  <property fmtid="{D5CDD505-2E9C-101B-9397-08002B2CF9AE}" pid="7" name="MSIP_Label_119c747e-0609-44bc-a84a-379ba7e92455_ActionId">
    <vt:lpwstr>b234d81e-44e1-477d-bae5-f94fa743c31e</vt:lpwstr>
  </property>
  <property fmtid="{D5CDD505-2E9C-101B-9397-08002B2CF9AE}" pid="8" name="MSIP_Label_119c747e-0609-44bc-a84a-379ba7e92455_ContentBits">
    <vt:lpwstr>0</vt:lpwstr>
  </property>
  <property fmtid="{D5CDD505-2E9C-101B-9397-08002B2CF9AE}" pid="9" name="ContentTypeId">
    <vt:lpwstr>0x0101000A499B5019F95341A157F5EC2099FC96</vt:lpwstr>
  </property>
  <property fmtid="{D5CDD505-2E9C-101B-9397-08002B2CF9AE}" pid="10" name="Order">
    <vt:r8>1171500</vt:r8>
  </property>
  <property fmtid="{D5CDD505-2E9C-101B-9397-08002B2CF9AE}" pid="11" name="xd_Signature">
    <vt:bool>false</vt:bool>
  </property>
  <property fmtid="{D5CDD505-2E9C-101B-9397-08002B2CF9AE}" pid="12" name="xd_ProgID">
    <vt:lpwstr/>
  </property>
  <property fmtid="{D5CDD505-2E9C-101B-9397-08002B2CF9AE}" pid="13" name="_SourceUrl">
    <vt:lpwstr/>
  </property>
  <property fmtid="{D5CDD505-2E9C-101B-9397-08002B2CF9AE}" pid="14" name="_SharedFileIndex">
    <vt:lpwstr/>
  </property>
  <property fmtid="{D5CDD505-2E9C-101B-9397-08002B2CF9AE}" pid="15" name="ComplianceAssetId">
    <vt:lpwstr/>
  </property>
  <property fmtid="{D5CDD505-2E9C-101B-9397-08002B2CF9AE}" pid="16" name="TemplateUrl">
    <vt:lpwstr/>
  </property>
  <property fmtid="{D5CDD505-2E9C-101B-9397-08002B2CF9AE}" pid="17" name="_ExtendedDescription">
    <vt:lpwstr/>
  </property>
  <property fmtid="{D5CDD505-2E9C-101B-9397-08002B2CF9AE}" pid="18" name="TriggerFlowInfo">
    <vt:lpwstr/>
  </property>
  <property fmtid="{D5CDD505-2E9C-101B-9397-08002B2CF9AE}" pid="19" name="MediaServiceImageTags">
    <vt:lpwstr/>
  </property>
</Properties>
</file>