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80" r:id="rId3"/>
    <p:sldId id="258" r:id="rId4"/>
    <p:sldId id="282" r:id="rId5"/>
    <p:sldId id="278" r:id="rId6"/>
    <p:sldId id="259" r:id="rId7"/>
    <p:sldId id="260" r:id="rId8"/>
    <p:sldId id="261" r:id="rId9"/>
    <p:sldId id="262" r:id="rId10"/>
    <p:sldId id="263" r:id="rId11"/>
    <p:sldId id="264" r:id="rId12"/>
    <p:sldId id="265" r:id="rId13"/>
    <p:sldId id="275" r:id="rId14"/>
    <p:sldId id="266" r:id="rId15"/>
    <p:sldId id="267" r:id="rId16"/>
    <p:sldId id="281" r:id="rId17"/>
    <p:sldId id="268" r:id="rId18"/>
    <p:sldId id="269" r:id="rId19"/>
    <p:sldId id="283" r:id="rId20"/>
    <p:sldId id="270" r:id="rId21"/>
    <p:sldId id="271" r:id="rId22"/>
    <p:sldId id="272" r:id="rId23"/>
    <p:sldId id="273" r:id="rId24"/>
    <p:sldId id="274" r:id="rId25"/>
    <p:sldId id="284" r:id="rId26"/>
    <p:sldId id="285" r:id="rId27"/>
    <p:sldId id="276" r:id="rId28"/>
    <p:sldId id="277" r:id="rId29"/>
    <p:sldId id="2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70" d="100"/>
          <a:sy n="70" d="100"/>
        </p:scale>
        <p:origin x="5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74A00-F24B-4784-98F5-768A0518C167}" type="datetimeFigureOut">
              <a:rPr lang="en-GB" smtClean="0"/>
              <a:t>13/03/2026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EEB35F-32BC-4060-A4A6-11F4157BC0F8}" type="slidenum">
              <a:rPr lang="en-GB" smtClean="0"/>
              <a:t>‹#›</a:t>
            </a:fld>
            <a:endParaRPr lang="en-GB"/>
          </a:p>
        </p:txBody>
      </p:sp>
    </p:spTree>
    <p:extLst>
      <p:ext uri="{BB962C8B-B14F-4D97-AF65-F5344CB8AC3E}">
        <p14:creationId xmlns:p14="http://schemas.microsoft.com/office/powerpoint/2010/main" val="2028005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 name="Google Shape;64;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65" name="Google Shape;65;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a:extLst>
            <a:ext uri="{FF2B5EF4-FFF2-40B4-BE49-F238E27FC236}">
              <a16:creationId xmlns:a16="http://schemas.microsoft.com/office/drawing/2014/main" id="{37318850-76FD-A86F-B8A2-8B28E8953C69}"/>
            </a:ext>
          </a:extLst>
        </p:cNvPr>
        <p:cNvGrpSpPr/>
        <p:nvPr/>
      </p:nvGrpSpPr>
      <p:grpSpPr>
        <a:xfrm>
          <a:off x="0" y="0"/>
          <a:ext cx="0" cy="0"/>
          <a:chOff x="0" y="0"/>
          <a:chExt cx="0" cy="0"/>
        </a:xfrm>
      </p:grpSpPr>
      <p:sp>
        <p:nvSpPr>
          <p:cNvPr id="215" name="Google Shape;215;p19:notes">
            <a:extLst>
              <a:ext uri="{FF2B5EF4-FFF2-40B4-BE49-F238E27FC236}">
                <a16:creationId xmlns:a16="http://schemas.microsoft.com/office/drawing/2014/main" id="{3C202AD2-C0A7-6050-0595-F3A5C879B13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p19:notes">
            <a:extLst>
              <a:ext uri="{FF2B5EF4-FFF2-40B4-BE49-F238E27FC236}">
                <a16:creationId xmlns:a16="http://schemas.microsoft.com/office/drawing/2014/main" id="{3654C462-B485-01B1-4368-64CB7BE1017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b="0"/>
          </a:p>
        </p:txBody>
      </p:sp>
      <p:sp>
        <p:nvSpPr>
          <p:cNvPr id="217" name="Google Shape;217;p19:notes">
            <a:extLst>
              <a:ext uri="{FF2B5EF4-FFF2-40B4-BE49-F238E27FC236}">
                <a16:creationId xmlns:a16="http://schemas.microsoft.com/office/drawing/2014/main" id="{E76C0748-653D-4DEA-0F89-5CCB9543E460}"/>
              </a:ext>
            </a:extLst>
          </p:cNvPr>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831406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r>
              <a:rPr lang="en-GB"/>
              <a:t>The basic rate of Maintenance Loan doesn’t depend on household income but you can apply for more that does.</a:t>
            </a:r>
            <a:endParaRPr/>
          </a:p>
        </p:txBody>
      </p:sp>
      <p:sp>
        <p:nvSpPr>
          <p:cNvPr id="121" name="Google Shape;121;p1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1200"/>
              <a:buFont typeface="Calibri"/>
              <a:buNone/>
            </a:pPr>
            <a:r>
              <a:rPr lang="en-GB"/>
              <a:t>Click image to link to page!</a:t>
            </a:r>
            <a:endParaRPr/>
          </a:p>
          <a:p>
            <a:pPr marL="0" lvl="0" indent="0" algn="l" rtl="0">
              <a:spcBef>
                <a:spcPts val="0"/>
              </a:spcBef>
              <a:spcAft>
                <a:spcPts val="0"/>
              </a:spcAft>
              <a:buNone/>
            </a:pPr>
            <a:endParaRPr/>
          </a:p>
        </p:txBody>
      </p:sp>
      <p:sp>
        <p:nvSpPr>
          <p:cNvPr id="128" name="Google Shape;128;p1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62" name="Google Shape;162;p1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4023626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62" name="Google Shape;162;p1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7572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78" name="Google Shape;178;p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r>
              <a:rPr lang="en-GB"/>
              <a:t>Click image to link to page!</a:t>
            </a:r>
            <a:endParaRPr/>
          </a:p>
        </p:txBody>
      </p:sp>
      <p:sp>
        <p:nvSpPr>
          <p:cNvPr id="187" name="Google Shape;187;p1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 name="Google Shape;7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5" name="Google Shape;195;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196" name="Google Shape;196;p1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sz="1200" b="0" i="0">
              <a:solidFill>
                <a:schemeClr val="dk1"/>
              </a:solidFill>
              <a:latin typeface="Calibri"/>
              <a:ea typeface="Calibri"/>
              <a:cs typeface="Calibri"/>
              <a:sym typeface="Calibri"/>
            </a:endParaRPr>
          </a:p>
          <a:p>
            <a:pPr marL="0" lvl="0" indent="0" algn="l" rtl="0">
              <a:spcBef>
                <a:spcPts val="0"/>
              </a:spcBef>
              <a:spcAft>
                <a:spcPts val="0"/>
              </a:spcAft>
              <a:buNone/>
            </a:pPr>
            <a:endParaRPr b="1"/>
          </a:p>
        </p:txBody>
      </p:sp>
      <p:sp>
        <p:nvSpPr>
          <p:cNvPr id="210" name="Google Shape;210;p18: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 name="Google Shape;7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0521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 name="Google Shape;7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 name="Google Shape;82;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r>
              <a:rPr lang="en-GB" sz="1200">
                <a:solidFill>
                  <a:schemeClr val="dk1"/>
                </a:solidFill>
                <a:latin typeface="Calibri"/>
                <a:ea typeface="Calibri"/>
                <a:cs typeface="Calibri"/>
                <a:sym typeface="Calibri"/>
              </a:rPr>
              <a:t>Private universities or colleges may charge a higher tuition fee. If they do, it’s up to you to pay the difference .</a:t>
            </a:r>
            <a:endParaRPr/>
          </a:p>
          <a:p>
            <a:pPr marL="0" lvl="0" indent="0" algn="l" rtl="0">
              <a:spcBef>
                <a:spcPts val="0"/>
              </a:spcBef>
              <a:spcAft>
                <a:spcPts val="0"/>
              </a:spcAft>
              <a:buNone/>
            </a:pPr>
            <a:r>
              <a:rPr lang="en-GB" sz="1200">
                <a:solidFill>
                  <a:schemeClr val="dk1"/>
                </a:solidFill>
                <a:latin typeface="Calibri"/>
                <a:ea typeface="Calibri"/>
                <a:cs typeface="Calibri"/>
                <a:sym typeface="Calibri"/>
              </a:rPr>
              <a:t> </a:t>
            </a:r>
            <a:endParaRPr/>
          </a:p>
          <a:p>
            <a:pPr marL="0" lvl="0" indent="0" algn="l" rtl="0">
              <a:spcBef>
                <a:spcPts val="0"/>
              </a:spcBef>
              <a:spcAft>
                <a:spcPts val="0"/>
              </a:spcAft>
              <a:buNone/>
            </a:pPr>
            <a:endParaRPr/>
          </a:p>
        </p:txBody>
      </p:sp>
      <p:sp>
        <p:nvSpPr>
          <p:cNvPr id="83" name="Google Shape;83;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 name="Google Shape;8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 name="Google Shape;10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536D6-8F9F-F600-A9BA-14F9A5DE4B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655021D-A15F-0F34-1E48-90E9E2EA96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0A19ACA-4D01-F1E3-481E-56C605547590}"/>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E951A4D6-F7A9-14F8-D997-4CFDA503D1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BFE510-19EF-AB40-11DE-78BF57134A98}"/>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25840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8F9AE-D105-3736-0678-D534F16DB9B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959D41-98F1-F4CB-1052-5F4FBD2532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A3C6E6-45C5-506C-E346-0481331ECEC7}"/>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D1625371-BF14-C65B-2489-F97EF27D5B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5E36EF-BA64-A6E9-AA15-35AC76C91D2D}"/>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3552732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F1F84B-4C1F-AD2A-EAEF-2416D99584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4FB650-6B82-B60E-7DEF-B05868482E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BFD630-1180-1D32-3DBC-C6D8A53B72B2}"/>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36484FEE-2F34-1E6F-5A29-CA84DE09AE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B49930-D5E5-BCE5-D4AA-001E2243ED1E}"/>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1108063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2883513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2"/>
        <p:cNvGrpSpPr/>
        <p:nvPr/>
      </p:nvGrpSpPr>
      <p:grpSpPr>
        <a:xfrm>
          <a:off x="0" y="0"/>
          <a:ext cx="0" cy="0"/>
          <a:chOff x="0" y="0"/>
          <a:chExt cx="0" cy="0"/>
        </a:xfrm>
      </p:grpSpPr>
    </p:spTree>
    <p:extLst>
      <p:ext uri="{BB962C8B-B14F-4D97-AF65-F5344CB8AC3E}">
        <p14:creationId xmlns:p14="http://schemas.microsoft.com/office/powerpoint/2010/main" val="3383260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B56BB-18D9-7480-9518-81781D6141B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A4808F-A3B9-D247-1EDD-C933701812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734207-8B2F-7A50-5DF7-7E1DE6FE7E4E}"/>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AA1E14C1-F274-A184-E694-7A7C2A391C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3F4F98-2F34-2F1E-477D-5448158D9D5C}"/>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32885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3CF3D-B214-2243-5365-04A64BDEDD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CB2BE3B-C74D-7F34-C790-808110BFF5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02B3DA-E644-2CEB-E394-FE41F419FAB6}"/>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540AFE99-32F9-6A44-F198-5E3826860EB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53648B-981D-3B21-26EC-0C588C89A113}"/>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378157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7D26E-21D0-B36B-F2EF-61761A09B4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E6884B-185F-40C3-AA50-9507BC3F4F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CEA8A5C-5F2E-4EDE-4AC1-A186CC387F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E406B5E-BE99-D5E2-684E-C8F5381B7059}"/>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6" name="Footer Placeholder 5">
            <a:extLst>
              <a:ext uri="{FF2B5EF4-FFF2-40B4-BE49-F238E27FC236}">
                <a16:creationId xmlns:a16="http://schemas.microsoft.com/office/drawing/2014/main" id="{8028C1F3-B5DD-8009-FA48-0E7CBBFCB6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A6D949-63BC-0294-0985-EB133682ABDE}"/>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1410192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14BF5-6D73-2FDE-1330-253163D0FF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EEA3B2-2EC7-289F-B84D-1E601FB768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3725F9-46CB-ACE1-C898-3E26A32C07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06540AB-2095-6FD1-C983-3BF6B0A842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C13B48-CC1A-8A28-0F66-57225B1A1B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F200F66-3BD5-2D62-1700-18C4155D38FC}"/>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8" name="Footer Placeholder 7">
            <a:extLst>
              <a:ext uri="{FF2B5EF4-FFF2-40B4-BE49-F238E27FC236}">
                <a16:creationId xmlns:a16="http://schemas.microsoft.com/office/drawing/2014/main" id="{7F2BC3AF-1307-EDA8-3829-A789969E55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DFD654-A97F-CC9B-4A87-A6C87B9D6B81}"/>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856427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8E092-31D4-B664-AEB9-76914D7C6C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F2C5ADC-4B98-F129-A28F-BEC77B0214B0}"/>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4" name="Footer Placeholder 3">
            <a:extLst>
              <a:ext uri="{FF2B5EF4-FFF2-40B4-BE49-F238E27FC236}">
                <a16:creationId xmlns:a16="http://schemas.microsoft.com/office/drawing/2014/main" id="{843FE753-30B6-435B-131A-C0028C21FF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1C4801-E9E9-B012-2E12-301E334C359E}"/>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22538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64C4D0-1576-013F-C74C-C63E7AA53A7F}"/>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3" name="Footer Placeholder 2">
            <a:extLst>
              <a:ext uri="{FF2B5EF4-FFF2-40B4-BE49-F238E27FC236}">
                <a16:creationId xmlns:a16="http://schemas.microsoft.com/office/drawing/2014/main" id="{A8509AC5-1B88-D749-1B0E-BF52253EBF6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39D82CE-5780-28A2-B396-64AB78A28F3F}"/>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3035152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701FA-06CD-C3B5-F617-1824BC76E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1FD689-5909-5535-E8E8-7FB4C9B766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FD38CCA-9269-CACB-7B77-C3D3BF6A48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793AF8-413C-AAF7-86BC-ADA60600CE73}"/>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6" name="Footer Placeholder 5">
            <a:extLst>
              <a:ext uri="{FF2B5EF4-FFF2-40B4-BE49-F238E27FC236}">
                <a16:creationId xmlns:a16="http://schemas.microsoft.com/office/drawing/2014/main" id="{57932FA1-582C-23AC-1242-38D1568CA7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DFB403-14C0-C87B-A6A6-BF3E34F5A65A}"/>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390334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93E2D-70A0-279B-5A2C-67C8D92C57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571926A-5B39-57CE-BC29-7BA9CB42CD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ADC1E4-C13B-141E-A9E2-52080F3501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4D8EB3-B54E-0CA0-F6E5-30EC448F50FD}"/>
              </a:ext>
            </a:extLst>
          </p:cNvPr>
          <p:cNvSpPr>
            <a:spLocks noGrp="1"/>
          </p:cNvSpPr>
          <p:nvPr>
            <p:ph type="dt" sz="half" idx="10"/>
          </p:nvPr>
        </p:nvSpPr>
        <p:spPr/>
        <p:txBody>
          <a:bodyPr/>
          <a:lstStyle/>
          <a:p>
            <a:fld id="{FB99B9B5-1417-4F56-A3AD-13B0CA34C311}" type="datetimeFigureOut">
              <a:rPr lang="en-GB" smtClean="0"/>
              <a:t>13/03/2026</a:t>
            </a:fld>
            <a:endParaRPr lang="en-GB"/>
          </a:p>
        </p:txBody>
      </p:sp>
      <p:sp>
        <p:nvSpPr>
          <p:cNvPr id="6" name="Footer Placeholder 5">
            <a:extLst>
              <a:ext uri="{FF2B5EF4-FFF2-40B4-BE49-F238E27FC236}">
                <a16:creationId xmlns:a16="http://schemas.microsoft.com/office/drawing/2014/main" id="{6FE59F2E-54EF-F278-3D04-3DE3429BBE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717102-9345-6133-8062-2AFD48636EBC}"/>
              </a:ext>
            </a:extLst>
          </p:cNvPr>
          <p:cNvSpPr>
            <a:spLocks noGrp="1"/>
          </p:cNvSpPr>
          <p:nvPr>
            <p:ph type="sldNum" sz="quarter" idx="12"/>
          </p:nvPr>
        </p:nvSpPr>
        <p:spPr/>
        <p:txBody>
          <a:bodyPr/>
          <a:lstStyle/>
          <a:p>
            <a:fld id="{36F3C17C-867E-48DD-9A40-C6F5D389C699}" type="slidenum">
              <a:rPr lang="en-GB" smtClean="0"/>
              <a:t>‹#›</a:t>
            </a:fld>
            <a:endParaRPr lang="en-GB"/>
          </a:p>
        </p:txBody>
      </p:sp>
    </p:spTree>
    <p:extLst>
      <p:ext uri="{BB962C8B-B14F-4D97-AF65-F5344CB8AC3E}">
        <p14:creationId xmlns:p14="http://schemas.microsoft.com/office/powerpoint/2010/main" val="238552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30D2DE-5613-96A8-82CD-C47E6E35F6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7BE088-2283-5592-95EF-FB714A462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84F9FD-7AC4-B58C-D61F-98B54158FB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99B9B5-1417-4F56-A3AD-13B0CA34C311}" type="datetimeFigureOut">
              <a:rPr lang="en-GB" smtClean="0"/>
              <a:t>13/03/2026</a:t>
            </a:fld>
            <a:endParaRPr lang="en-GB"/>
          </a:p>
        </p:txBody>
      </p:sp>
      <p:sp>
        <p:nvSpPr>
          <p:cNvPr id="5" name="Footer Placeholder 4">
            <a:extLst>
              <a:ext uri="{FF2B5EF4-FFF2-40B4-BE49-F238E27FC236}">
                <a16:creationId xmlns:a16="http://schemas.microsoft.com/office/drawing/2014/main" id="{A01A50C1-EEFF-381D-4334-38F3066B01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86A40C1-D584-8DC6-E18A-EA30AB95E7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F3C17C-867E-48DD-9A40-C6F5D389C699}" type="slidenum">
              <a:rPr lang="en-GB" smtClean="0"/>
              <a:t>‹#›</a:t>
            </a:fld>
            <a:endParaRPr lang="en-GB"/>
          </a:p>
        </p:txBody>
      </p:sp>
    </p:spTree>
    <p:extLst>
      <p:ext uri="{BB962C8B-B14F-4D97-AF65-F5344CB8AC3E}">
        <p14:creationId xmlns:p14="http://schemas.microsoft.com/office/powerpoint/2010/main" val="75182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student-finance"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v.uk/extra-money-university-college-study"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hyperlink" Target="https://www.gov.uk/apply-online-for-student-finance" TargetMode="Externa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hyperlink" Target="https://www.gov.uk/student-finance-on-or-after-1-january-2027"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v.uk/apply-online-for-student-finance"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13.xml"/><Relationship Id="rId1" Type="http://schemas.openxmlformats.org/officeDocument/2006/relationships/video" Target="https://www.youtube.com/embed/3FiErJEQop4?feature=oembed" TargetMode="External"/><Relationship Id="rId4" Type="http://schemas.openxmlformats.org/officeDocument/2006/relationships/hyperlink" Target="https://www.youtube.com/watch?v=3FiErJEQop4"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moneysavingexpert.com/students/student-budgeting-planner/" TargetMode="External"/><Relationship Id="rId2" Type="http://schemas.openxmlformats.org/officeDocument/2006/relationships/notesSlide" Target="../notesSlides/notesSlide23.xml"/><Relationship Id="rId1" Type="http://schemas.openxmlformats.org/officeDocument/2006/relationships/slideLayout" Target="../slideLayouts/slideLayout13.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hyperlink" Target="https://www.savethestudent.org/money/student-budgeting/student-budgeting.html"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youtube.com/watch?v=BCWfWmbpiEQ"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https://www.gov.uk/get-undergraduate-student-loan" TargetMode="External"/><Relationship Id="rId2" Type="http://schemas.openxmlformats.org/officeDocument/2006/relationships/hyperlink" Target="https://www.youtube.com/@SFEFILM/videos" TargetMode="External"/><Relationship Id="rId1" Type="http://schemas.openxmlformats.org/officeDocument/2006/relationships/slideLayout" Target="../slideLayouts/slideLayout12.xml"/><Relationship Id="rId5" Type="http://schemas.openxmlformats.org/officeDocument/2006/relationships/hyperlink" Target="https://www.ucas.com/explore/search/scholarships-and-bursaries?query=" TargetMode="External"/><Relationship Id="rId4" Type="http://schemas.openxmlformats.org/officeDocument/2006/relationships/hyperlink" Target="https://www.ucas.com/money-and-student-life/money/student-finance/student-finance-england"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oxdF7fe8y10" TargetMode="External"/><Relationship Id="rId2" Type="http://schemas.openxmlformats.org/officeDocument/2006/relationships/slideLayout" Target="../slideLayouts/slideLayout13.xml"/><Relationship Id="rId1" Type="http://schemas.openxmlformats.org/officeDocument/2006/relationships/video" Target="https://www.youtube.com/embed/oxdF7fe8y10?feature=oembed" TargetMode="Externa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
          <p:cNvSpPr txBox="1"/>
          <p:nvPr/>
        </p:nvSpPr>
        <p:spPr>
          <a:xfrm>
            <a:off x="264870" y="1021409"/>
            <a:ext cx="11374302" cy="1335301"/>
          </a:xfrm>
          <a:prstGeom prst="rect">
            <a:avLst/>
          </a:prstGeom>
          <a:noFill/>
          <a:ln>
            <a:noFill/>
          </a:ln>
        </p:spPr>
        <p:txBody>
          <a:bodyPr spcFirstLastPara="1" wrap="square" lIns="91401" tIns="45688" rIns="91401" bIns="45688" anchor="t" anchorCtr="0">
            <a:spAutoFit/>
          </a:bodyPr>
          <a:lstStyle/>
          <a:p>
            <a:pPr algn="ctr">
              <a:lnSpc>
                <a:spcPct val="80000"/>
              </a:lnSpc>
            </a:pPr>
            <a:r>
              <a:rPr lang="en-GB" sz="6598" b="1" baseline="-25000" dirty="0">
                <a:solidFill>
                  <a:srgbClr val="0070C0"/>
                </a:solidFill>
                <a:latin typeface="Arial"/>
                <a:ea typeface="Arial"/>
                <a:cs typeface="Arial"/>
                <a:sym typeface="Arial"/>
              </a:rPr>
              <a:t>Introduction</a:t>
            </a:r>
            <a:r>
              <a:rPr lang="en-GB" sz="6598" b="1" dirty="0">
                <a:solidFill>
                  <a:srgbClr val="0070C0"/>
                </a:solidFill>
                <a:latin typeface="Arial"/>
                <a:ea typeface="Arial"/>
                <a:cs typeface="Arial"/>
                <a:sym typeface="Arial"/>
              </a:rPr>
              <a:t> </a:t>
            </a:r>
            <a:r>
              <a:rPr lang="en-GB" sz="6598" b="1" baseline="-25000" dirty="0">
                <a:solidFill>
                  <a:srgbClr val="0070C0"/>
                </a:solidFill>
                <a:latin typeface="Arial"/>
                <a:ea typeface="Arial"/>
                <a:cs typeface="Arial"/>
                <a:sym typeface="Arial"/>
              </a:rPr>
              <a:t>to student finance</a:t>
            </a:r>
            <a:r>
              <a:rPr lang="en-GB" sz="6598" b="1" dirty="0">
                <a:solidFill>
                  <a:srgbClr val="0070C0"/>
                </a:solidFill>
                <a:latin typeface="Arial"/>
                <a:ea typeface="Arial"/>
                <a:cs typeface="Arial"/>
                <a:sym typeface="Arial"/>
              </a:rPr>
              <a:t> </a:t>
            </a:r>
            <a:r>
              <a:rPr lang="en-GB" sz="6598" b="1" baseline="-25000" dirty="0">
                <a:solidFill>
                  <a:srgbClr val="0070C0"/>
                </a:solidFill>
                <a:latin typeface="Arial"/>
                <a:ea typeface="Arial"/>
                <a:cs typeface="Arial"/>
                <a:sym typeface="Arial"/>
              </a:rPr>
              <a:t>2026</a:t>
            </a:r>
            <a:endParaRPr sz="6598" b="1" baseline="-25000" dirty="0">
              <a:solidFill>
                <a:srgbClr val="0070C0"/>
              </a:solidFill>
              <a:latin typeface="Arial"/>
              <a:ea typeface="Arial"/>
              <a:cs typeface="Arial"/>
              <a:sym typeface="Arial"/>
            </a:endParaRPr>
          </a:p>
          <a:p>
            <a:pPr>
              <a:spcBef>
                <a:spcPts val="1200"/>
              </a:spcBef>
            </a:pPr>
            <a:endParaRPr sz="1799" dirty="0">
              <a:solidFill>
                <a:srgbClr val="0070C0"/>
              </a:solidFill>
              <a:latin typeface="Calibri"/>
              <a:ea typeface="Calibri"/>
              <a:cs typeface="Calibri"/>
              <a:sym typeface="Calibri"/>
            </a:endParaRPr>
          </a:p>
        </p:txBody>
      </p:sp>
      <p:sp>
        <p:nvSpPr>
          <p:cNvPr id="68" name="Google Shape;68;p1"/>
          <p:cNvSpPr/>
          <p:nvPr/>
        </p:nvSpPr>
        <p:spPr>
          <a:xfrm>
            <a:off x="1086632" y="2356710"/>
            <a:ext cx="10018735" cy="830676"/>
          </a:xfrm>
          <a:prstGeom prst="rect">
            <a:avLst/>
          </a:prstGeom>
          <a:noFill/>
          <a:ln>
            <a:noFill/>
          </a:ln>
        </p:spPr>
        <p:txBody>
          <a:bodyPr spcFirstLastPara="1" wrap="square" lIns="91401" tIns="45688" rIns="91401" bIns="45688" anchor="t" anchorCtr="0">
            <a:spAutoFit/>
          </a:bodyPr>
          <a:lstStyle/>
          <a:p>
            <a:r>
              <a:rPr lang="en-GB" sz="2399" dirty="0">
                <a:solidFill>
                  <a:schemeClr val="lt1"/>
                </a:solidFill>
                <a:latin typeface="Calibri"/>
                <a:ea typeface="Calibri"/>
                <a:cs typeface="Calibri"/>
                <a:sym typeface="Calibri"/>
                <a:hlinkClick r:id="rId3"/>
              </a:rPr>
              <a:t>https://www.gov.uk/student-finance</a:t>
            </a:r>
            <a:endParaRPr lang="en-GB" sz="2399" dirty="0">
              <a:solidFill>
                <a:schemeClr val="lt1"/>
              </a:solidFill>
              <a:latin typeface="Calibri"/>
              <a:ea typeface="Calibri"/>
              <a:cs typeface="Calibri"/>
              <a:sym typeface="Calibri"/>
            </a:endParaRPr>
          </a:p>
          <a:p>
            <a:endParaRPr sz="2399" dirty="0">
              <a:solidFill>
                <a:schemeClr val="lt1"/>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8CABD407-DB52-4B2E-0BEB-77D22EAB87E9}"/>
              </a:ext>
            </a:extLst>
          </p:cNvPr>
          <p:cNvPicPr>
            <a:picLocks noChangeAspect="1"/>
          </p:cNvPicPr>
          <p:nvPr/>
        </p:nvPicPr>
        <p:blipFill>
          <a:blip r:embed="rId4"/>
          <a:stretch>
            <a:fillRect/>
          </a:stretch>
        </p:blipFill>
        <p:spPr>
          <a:xfrm>
            <a:off x="5952021" y="3061015"/>
            <a:ext cx="1219200" cy="1219200"/>
          </a:xfrm>
          <a:prstGeom prst="rect">
            <a:avLst/>
          </a:prstGeom>
        </p:spPr>
      </p:pic>
      <p:pic>
        <p:nvPicPr>
          <p:cNvPr id="4" name="Picture 3">
            <a:extLst>
              <a:ext uri="{FF2B5EF4-FFF2-40B4-BE49-F238E27FC236}">
                <a16:creationId xmlns:a16="http://schemas.microsoft.com/office/drawing/2014/main" id="{B5267C07-1F5B-F6D6-0136-C60E70E50B9B}"/>
              </a:ext>
            </a:extLst>
          </p:cNvPr>
          <p:cNvPicPr>
            <a:picLocks noChangeAspect="1"/>
          </p:cNvPicPr>
          <p:nvPr/>
        </p:nvPicPr>
        <p:blipFill>
          <a:blip r:embed="rId5"/>
          <a:stretch>
            <a:fillRect/>
          </a:stretch>
        </p:blipFill>
        <p:spPr>
          <a:xfrm>
            <a:off x="4507454" y="3061015"/>
            <a:ext cx="1219200" cy="1219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7"/>
          <p:cNvSpPr/>
          <p:nvPr/>
        </p:nvSpPr>
        <p:spPr>
          <a:xfrm>
            <a:off x="192881" y="189484"/>
            <a:ext cx="11590270" cy="6492394"/>
          </a:xfrm>
          <a:prstGeom prst="rect">
            <a:avLst/>
          </a:prstGeom>
          <a:noFill/>
          <a:ln>
            <a:noFill/>
          </a:ln>
        </p:spPr>
        <p:txBody>
          <a:bodyPr spcFirstLastPara="1" wrap="square" lIns="91401" tIns="45688" rIns="91401" bIns="45688" anchor="t" anchorCtr="0">
            <a:spAutoFit/>
          </a:bodyPr>
          <a:lstStyle/>
          <a:p>
            <a:pPr indent="-126962">
              <a:buClr>
                <a:schemeClr val="lt1"/>
              </a:buClr>
              <a:buSzPts val="2000"/>
              <a:buFont typeface="Arial"/>
              <a:buChar char="•"/>
            </a:pPr>
            <a:r>
              <a:rPr lang="en-GB" sz="1999" i="1" dirty="0">
                <a:solidFill>
                  <a:srgbClr val="0070C0"/>
                </a:solidFill>
                <a:latin typeface="Calibri"/>
                <a:ea typeface="Calibri"/>
                <a:cs typeface="Calibri"/>
                <a:sym typeface="Calibri"/>
              </a:rPr>
              <a:t>refugee (including family members)</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humanitarian protection (including family members)</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migrant worker or frontier worker from the EU, Switzerland, Norway, Iceland or Liechtenstein (including family members) with settled or pre-settled status</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child of a Swiss national and they and their parent have settled or pre-settled status under the EU Settlement Scheme</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child of a Turkish worker who has permission to stay in the UK - they and their Turkish worker parent must have been living in the UK by 31 December 2020</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a stateless person (including family members)</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an unaccompanied child granted ‘Section 67 leave’ under the Dubs Amendment</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a child who is under the protection of someone granted ‘Section 67 leave’, who is also allowed to stay in the UK for the same period of time as the person responsible for them (known as ‘leave in line’)</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granted ‘Calais leave’ to remain a child of someone granted ‘Calais leave’ to remain, who is also allowed to stay in the UK for the same period of time as their parent (known as ‘leave in line’)</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they’ve been given settled status (‘indefinite leave to remain’) because they’ve been the victim of domestic violence</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they’ve been given settled status (‘indefinite leave to remain’) as a bereaved partner</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they or their family member have been granted leave under the Afghan Relocations and Assistance Policy (ARAP)</a:t>
            </a:r>
            <a:endParaRPr sz="1799" i="1" dirty="0">
              <a:solidFill>
                <a:srgbClr val="0070C0"/>
              </a:solidFill>
            </a:endParaRPr>
          </a:p>
          <a:p>
            <a:pPr indent="-126962">
              <a:buClr>
                <a:schemeClr val="lt1"/>
              </a:buClr>
              <a:buSzPts val="2000"/>
              <a:buFont typeface="Arial"/>
              <a:buChar char="•"/>
            </a:pPr>
            <a:r>
              <a:rPr lang="en-GB" sz="1999" i="1" dirty="0">
                <a:solidFill>
                  <a:srgbClr val="0070C0"/>
                </a:solidFill>
                <a:latin typeface="Calibri"/>
                <a:ea typeface="Calibri"/>
                <a:cs typeface="Calibri"/>
                <a:sym typeface="Calibri"/>
              </a:rPr>
              <a:t>they or their family member have been granted leave to enter or remain in the UK under the Ukraine Family Scheme, the Homes for Ukraine Sponsorship Scheme or the Ukraine Extension Scheme</a:t>
            </a:r>
            <a:endParaRPr sz="1799" i="1"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8"/>
          <p:cNvSpPr txBox="1"/>
          <p:nvPr/>
        </p:nvSpPr>
        <p:spPr>
          <a:xfrm>
            <a:off x="184853" y="233402"/>
            <a:ext cx="12007147" cy="1815304"/>
          </a:xfrm>
          <a:prstGeom prst="rect">
            <a:avLst/>
          </a:prstGeom>
          <a:noFill/>
          <a:ln>
            <a:noFill/>
          </a:ln>
        </p:spPr>
        <p:txBody>
          <a:bodyPr spcFirstLastPara="1" wrap="square" lIns="91401" tIns="45688" rIns="91401" bIns="45688" anchor="t" anchorCtr="0">
            <a:spAutoFit/>
          </a:bodyPr>
          <a:lstStyle/>
          <a:p>
            <a:r>
              <a:rPr lang="en-GB" sz="2799" i="1" dirty="0">
                <a:solidFill>
                  <a:srgbClr val="0070C0"/>
                </a:solidFill>
                <a:latin typeface="Arial"/>
                <a:ea typeface="Arial"/>
                <a:cs typeface="Arial"/>
                <a:sym typeface="Arial"/>
              </a:rPr>
              <a:t>This chart shows you how the Tuition Fee loan is paid to your university.</a:t>
            </a:r>
            <a:endParaRPr sz="1799" i="1" dirty="0">
              <a:solidFill>
                <a:srgbClr val="0070C0"/>
              </a:solidFill>
            </a:endParaRPr>
          </a:p>
          <a:p>
            <a:r>
              <a:rPr lang="en-GB" sz="2799" b="1" i="1" dirty="0">
                <a:solidFill>
                  <a:srgbClr val="0070C0"/>
                </a:solidFill>
                <a:latin typeface="Arial"/>
                <a:ea typeface="Arial"/>
                <a:cs typeface="Arial"/>
                <a:sym typeface="Arial"/>
              </a:rPr>
              <a:t>The first payment is only paid by SFE when you have registered at your university</a:t>
            </a:r>
            <a:r>
              <a:rPr lang="en-GB" sz="2799" i="1" dirty="0">
                <a:solidFill>
                  <a:srgbClr val="0070C0"/>
                </a:solidFill>
                <a:latin typeface="Arial"/>
                <a:ea typeface="Arial"/>
                <a:cs typeface="Arial"/>
                <a:sym typeface="Arial"/>
              </a:rPr>
              <a:t>. </a:t>
            </a:r>
          </a:p>
          <a:p>
            <a:r>
              <a:rPr lang="en-GB" sz="2799" i="1" dirty="0">
                <a:solidFill>
                  <a:srgbClr val="0070C0"/>
                </a:solidFill>
                <a:latin typeface="Arial"/>
                <a:ea typeface="Arial"/>
                <a:cs typeface="Arial"/>
                <a:sym typeface="Arial"/>
              </a:rPr>
              <a:t>This is when you first arrive and get your passes and room allocation.</a:t>
            </a:r>
            <a:endParaRPr sz="2799" i="1" dirty="0">
              <a:solidFill>
                <a:srgbClr val="0070C0"/>
              </a:solidFill>
              <a:latin typeface="Arial"/>
              <a:ea typeface="Arial"/>
              <a:cs typeface="Arial"/>
              <a:sym typeface="Arial"/>
            </a:endParaRPr>
          </a:p>
        </p:txBody>
      </p:sp>
      <p:graphicFrame>
        <p:nvGraphicFramePr>
          <p:cNvPr id="2" name="Table 1">
            <a:extLst>
              <a:ext uri="{FF2B5EF4-FFF2-40B4-BE49-F238E27FC236}">
                <a16:creationId xmlns:a16="http://schemas.microsoft.com/office/drawing/2014/main" id="{02606251-E192-45F7-8A25-E570BE686EF3}"/>
              </a:ext>
            </a:extLst>
          </p:cNvPr>
          <p:cNvGraphicFramePr>
            <a:graphicFrameLocks noGrp="1"/>
          </p:cNvGraphicFramePr>
          <p:nvPr>
            <p:extLst>
              <p:ext uri="{D42A27DB-BD31-4B8C-83A1-F6EECF244321}">
                <p14:modId xmlns:p14="http://schemas.microsoft.com/office/powerpoint/2010/main" val="2668552795"/>
              </p:ext>
            </p:extLst>
          </p:nvPr>
        </p:nvGraphicFramePr>
        <p:xfrm>
          <a:off x="1314369" y="3196647"/>
          <a:ext cx="8778756" cy="2150855"/>
        </p:xfrm>
        <a:graphic>
          <a:graphicData uri="http://schemas.openxmlformats.org/drawingml/2006/table">
            <a:tbl>
              <a:tblPr firstRow="1" bandRow="1">
                <a:tableStyleId>{5C22544A-7EE6-4342-B048-85BDC9FD1C3A}</a:tableStyleId>
              </a:tblPr>
              <a:tblGrid>
                <a:gridCol w="2926252">
                  <a:extLst>
                    <a:ext uri="{9D8B030D-6E8A-4147-A177-3AD203B41FA5}">
                      <a16:colId xmlns:a16="http://schemas.microsoft.com/office/drawing/2014/main" val="2714169524"/>
                    </a:ext>
                  </a:extLst>
                </a:gridCol>
                <a:gridCol w="2926252">
                  <a:extLst>
                    <a:ext uri="{9D8B030D-6E8A-4147-A177-3AD203B41FA5}">
                      <a16:colId xmlns:a16="http://schemas.microsoft.com/office/drawing/2014/main" val="1249103435"/>
                    </a:ext>
                  </a:extLst>
                </a:gridCol>
                <a:gridCol w="2926252">
                  <a:extLst>
                    <a:ext uri="{9D8B030D-6E8A-4147-A177-3AD203B41FA5}">
                      <a16:colId xmlns:a16="http://schemas.microsoft.com/office/drawing/2014/main" val="1100622403"/>
                    </a:ext>
                  </a:extLst>
                </a:gridCol>
              </a:tblGrid>
              <a:tr h="430171">
                <a:tc>
                  <a:txBody>
                    <a:bodyPr/>
                    <a:lstStyle/>
                    <a:p>
                      <a:r>
                        <a:rPr lang="en-ES" dirty="0"/>
                        <a:t>Payment</a:t>
                      </a:r>
                    </a:p>
                  </a:txBody>
                  <a:tcPr/>
                </a:tc>
                <a:tc>
                  <a:txBody>
                    <a:bodyPr/>
                    <a:lstStyle/>
                    <a:p>
                      <a:r>
                        <a:rPr lang="en-ES" dirty="0"/>
                        <a:t>% of total amount</a:t>
                      </a:r>
                    </a:p>
                  </a:txBody>
                  <a:tcPr/>
                </a:tc>
                <a:tc>
                  <a:txBody>
                    <a:bodyPr/>
                    <a:lstStyle/>
                    <a:p>
                      <a:r>
                        <a:rPr lang="en-ES" dirty="0"/>
                        <a:t>Amount paid</a:t>
                      </a:r>
                    </a:p>
                  </a:txBody>
                  <a:tcPr/>
                </a:tc>
                <a:extLst>
                  <a:ext uri="{0D108BD9-81ED-4DB2-BD59-A6C34878D82A}">
                    <a16:rowId xmlns:a16="http://schemas.microsoft.com/office/drawing/2014/main" val="2603617286"/>
                  </a:ext>
                </a:extLst>
              </a:tr>
              <a:tr h="430171">
                <a:tc>
                  <a:txBody>
                    <a:bodyPr/>
                    <a:lstStyle/>
                    <a:p>
                      <a:r>
                        <a:rPr lang="en-ES" dirty="0"/>
                        <a:t>1</a:t>
                      </a:r>
                    </a:p>
                  </a:txBody>
                  <a:tcPr/>
                </a:tc>
                <a:tc>
                  <a:txBody>
                    <a:bodyPr/>
                    <a:lstStyle/>
                    <a:p>
                      <a:r>
                        <a:rPr lang="en-ES" dirty="0"/>
                        <a:t>25%</a:t>
                      </a:r>
                    </a:p>
                  </a:txBody>
                  <a:tcPr/>
                </a:tc>
                <a:tc>
                  <a:txBody>
                    <a:bodyPr/>
                    <a:lstStyle/>
                    <a:p>
                      <a:r>
                        <a:rPr lang="en-ES" sz="1800" b="0" i="0" kern="1200" dirty="0">
                          <a:solidFill>
                            <a:schemeClr val="dk1"/>
                          </a:solidFill>
                          <a:effectLst/>
                          <a:latin typeface="+mn-lt"/>
                          <a:ea typeface="+mn-ea"/>
                          <a:cs typeface="+mn-cs"/>
                        </a:rPr>
                        <a:t>£2,447.5</a:t>
                      </a:r>
                      <a:endParaRPr lang="en-ES" dirty="0"/>
                    </a:p>
                  </a:txBody>
                  <a:tcPr/>
                </a:tc>
                <a:extLst>
                  <a:ext uri="{0D108BD9-81ED-4DB2-BD59-A6C34878D82A}">
                    <a16:rowId xmlns:a16="http://schemas.microsoft.com/office/drawing/2014/main" val="1145776350"/>
                  </a:ext>
                </a:extLst>
              </a:tr>
              <a:tr h="430171">
                <a:tc>
                  <a:txBody>
                    <a:bodyPr/>
                    <a:lstStyle/>
                    <a:p>
                      <a:r>
                        <a:rPr lang="en-ES" dirty="0"/>
                        <a:t>2</a:t>
                      </a:r>
                    </a:p>
                  </a:txBody>
                  <a:tcPr/>
                </a:tc>
                <a:tc>
                  <a:txBody>
                    <a:bodyPr/>
                    <a:lstStyle/>
                    <a:p>
                      <a:r>
                        <a:rPr lang="en-ES" dirty="0"/>
                        <a:t>25%</a:t>
                      </a:r>
                    </a:p>
                  </a:txBody>
                  <a:tcPr/>
                </a:tc>
                <a:tc>
                  <a:txBody>
                    <a:bodyPr/>
                    <a:lstStyle/>
                    <a:p>
                      <a:r>
                        <a:rPr lang="en-ES" dirty="0"/>
                        <a:t>£</a:t>
                      </a:r>
                      <a:r>
                        <a:rPr lang="en-ES" sz="1800" b="0" i="0" kern="1200" dirty="0">
                          <a:solidFill>
                            <a:schemeClr val="dk1"/>
                          </a:solidFill>
                          <a:effectLst/>
                          <a:latin typeface="+mn-lt"/>
                          <a:ea typeface="+mn-ea"/>
                          <a:cs typeface="+mn-cs"/>
                        </a:rPr>
                        <a:t>2,447.5</a:t>
                      </a:r>
                      <a:endParaRPr lang="en-ES" dirty="0"/>
                    </a:p>
                  </a:txBody>
                  <a:tcPr/>
                </a:tc>
                <a:extLst>
                  <a:ext uri="{0D108BD9-81ED-4DB2-BD59-A6C34878D82A}">
                    <a16:rowId xmlns:a16="http://schemas.microsoft.com/office/drawing/2014/main" val="2175879195"/>
                  </a:ext>
                </a:extLst>
              </a:tr>
              <a:tr h="430171">
                <a:tc>
                  <a:txBody>
                    <a:bodyPr/>
                    <a:lstStyle/>
                    <a:p>
                      <a:r>
                        <a:rPr lang="en-ES" dirty="0"/>
                        <a:t>3</a:t>
                      </a:r>
                    </a:p>
                  </a:txBody>
                  <a:tcPr/>
                </a:tc>
                <a:tc>
                  <a:txBody>
                    <a:bodyPr/>
                    <a:lstStyle/>
                    <a:p>
                      <a:r>
                        <a:rPr lang="en-ES" dirty="0"/>
                        <a:t>50%</a:t>
                      </a:r>
                    </a:p>
                  </a:txBody>
                  <a:tcPr/>
                </a:tc>
                <a:tc>
                  <a:txBody>
                    <a:bodyPr/>
                    <a:lstStyle/>
                    <a:p>
                      <a:r>
                        <a:rPr lang="en-ES" dirty="0"/>
                        <a:t>£</a:t>
                      </a:r>
                      <a:r>
                        <a:rPr lang="en-ES" sz="1800" b="0" i="0" kern="1200" dirty="0">
                          <a:solidFill>
                            <a:schemeClr val="dk1"/>
                          </a:solidFill>
                          <a:effectLst/>
                          <a:latin typeface="+mn-lt"/>
                          <a:ea typeface="+mn-ea"/>
                          <a:cs typeface="+mn-cs"/>
                        </a:rPr>
                        <a:t>4,895</a:t>
                      </a:r>
                      <a:endParaRPr lang="en-ES" dirty="0"/>
                    </a:p>
                  </a:txBody>
                  <a:tcPr/>
                </a:tc>
                <a:extLst>
                  <a:ext uri="{0D108BD9-81ED-4DB2-BD59-A6C34878D82A}">
                    <a16:rowId xmlns:a16="http://schemas.microsoft.com/office/drawing/2014/main" val="2495362517"/>
                  </a:ext>
                </a:extLst>
              </a:tr>
              <a:tr h="430171">
                <a:tc>
                  <a:txBody>
                    <a:bodyPr/>
                    <a:lstStyle/>
                    <a:p>
                      <a:endParaRPr lang="en-ES" dirty="0"/>
                    </a:p>
                  </a:txBody>
                  <a:tcPr/>
                </a:tc>
                <a:tc>
                  <a:txBody>
                    <a:bodyPr/>
                    <a:lstStyle/>
                    <a:p>
                      <a:r>
                        <a:rPr lang="en-ES" b="1" dirty="0"/>
                        <a:t>Total amount paid</a:t>
                      </a:r>
                    </a:p>
                  </a:txBody>
                  <a:tcPr/>
                </a:tc>
                <a:tc>
                  <a:txBody>
                    <a:bodyPr/>
                    <a:lstStyle/>
                    <a:p>
                      <a:r>
                        <a:rPr lang="en-ES" dirty="0"/>
                        <a:t>£9,790</a:t>
                      </a:r>
                    </a:p>
                  </a:txBody>
                  <a:tcPr/>
                </a:tc>
                <a:extLst>
                  <a:ext uri="{0D108BD9-81ED-4DB2-BD59-A6C34878D82A}">
                    <a16:rowId xmlns:a16="http://schemas.microsoft.com/office/drawing/2014/main" val="113811936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9"/>
          <p:cNvSpPr txBox="1"/>
          <p:nvPr/>
        </p:nvSpPr>
        <p:spPr>
          <a:xfrm>
            <a:off x="264871" y="189484"/>
            <a:ext cx="8091729" cy="584583"/>
          </a:xfrm>
          <a:prstGeom prst="rect">
            <a:avLst/>
          </a:prstGeom>
          <a:noFill/>
          <a:ln>
            <a:noFill/>
          </a:ln>
        </p:spPr>
        <p:txBody>
          <a:bodyPr spcFirstLastPara="1" wrap="square" lIns="91401" tIns="45688" rIns="91401" bIns="45688" anchor="t" anchorCtr="0">
            <a:spAutoFit/>
          </a:bodyPr>
          <a:lstStyle/>
          <a:p>
            <a:r>
              <a:rPr lang="en-GB" sz="3200" b="1" i="1" dirty="0">
                <a:solidFill>
                  <a:srgbClr val="0070C0"/>
                </a:solidFill>
                <a:latin typeface="Arial"/>
                <a:ea typeface="Arial"/>
                <a:cs typeface="Arial"/>
                <a:sym typeface="Arial"/>
              </a:rPr>
              <a:t>How is the tuition fee loan repaid?</a:t>
            </a:r>
            <a:endParaRPr sz="3200" b="1" i="1" dirty="0">
              <a:solidFill>
                <a:srgbClr val="0070C0"/>
              </a:solidFill>
              <a:latin typeface="Arial"/>
              <a:ea typeface="Arial"/>
              <a:cs typeface="Arial"/>
              <a:sym typeface="Arial"/>
            </a:endParaRPr>
          </a:p>
        </p:txBody>
      </p:sp>
      <p:sp>
        <p:nvSpPr>
          <p:cNvPr id="117" name="Google Shape;117;p9"/>
          <p:cNvSpPr txBox="1"/>
          <p:nvPr/>
        </p:nvSpPr>
        <p:spPr>
          <a:xfrm>
            <a:off x="264871" y="1483813"/>
            <a:ext cx="11590270" cy="5692135"/>
          </a:xfrm>
          <a:prstGeom prst="rect">
            <a:avLst/>
          </a:prstGeom>
          <a:noFill/>
          <a:ln>
            <a:noFill/>
          </a:ln>
        </p:spPr>
        <p:txBody>
          <a:bodyPr spcFirstLastPara="1" wrap="square" lIns="91401" tIns="45688" rIns="91401" bIns="45688" anchor="t" anchorCtr="0">
            <a:spAutoFit/>
          </a:bodyPr>
          <a:lstStyle/>
          <a:p>
            <a:r>
              <a:rPr lang="en-GB" sz="2799" dirty="0">
                <a:solidFill>
                  <a:srgbClr val="0070C0"/>
                </a:solidFill>
                <a:latin typeface="Arial"/>
                <a:ea typeface="Arial"/>
                <a:cs typeface="Arial"/>
                <a:sym typeface="Arial"/>
              </a:rPr>
              <a:t>You will have to repay this loan, but repayments don’t usually start until the April after you finish your course</a:t>
            </a:r>
          </a:p>
          <a:p>
            <a:endParaRPr sz="2799" dirty="0">
              <a:solidFill>
                <a:srgbClr val="0070C0"/>
              </a:solidFill>
              <a:latin typeface="Arial"/>
              <a:ea typeface="Arial"/>
              <a:cs typeface="Arial"/>
              <a:sym typeface="Arial"/>
            </a:endParaRPr>
          </a:p>
          <a:p>
            <a:r>
              <a:rPr lang="en-GB" sz="2799" dirty="0">
                <a:solidFill>
                  <a:srgbClr val="0070C0"/>
                </a:solidFill>
                <a:latin typeface="Arial"/>
                <a:ea typeface="Arial"/>
                <a:cs typeface="Arial"/>
                <a:sym typeface="Arial"/>
              </a:rPr>
              <a:t>You will start to repay when your annual income is </a:t>
            </a:r>
            <a:r>
              <a:rPr lang="en-GB" sz="2799" b="1" dirty="0">
                <a:solidFill>
                  <a:srgbClr val="0070C0"/>
                </a:solidFill>
                <a:latin typeface="Arial"/>
                <a:ea typeface="Arial"/>
                <a:cs typeface="Arial"/>
                <a:sym typeface="Arial"/>
              </a:rPr>
              <a:t>over £25,000 BEFORE tax and deductions</a:t>
            </a:r>
            <a:r>
              <a:rPr lang="en-GB" sz="2799" dirty="0">
                <a:solidFill>
                  <a:srgbClr val="0070C0"/>
                </a:solidFill>
                <a:latin typeface="Arial"/>
                <a:ea typeface="Arial"/>
                <a:cs typeface="Arial"/>
                <a:sym typeface="Arial"/>
              </a:rPr>
              <a:t>. If at any point you stop earning over this, you stop repaying until your income is higher than this again.</a:t>
            </a:r>
          </a:p>
          <a:p>
            <a:endParaRPr lang="en-GB" sz="2799" dirty="0">
              <a:solidFill>
                <a:srgbClr val="0070C0"/>
              </a:solidFill>
              <a:latin typeface="Arial"/>
              <a:ea typeface="Arial"/>
              <a:cs typeface="Arial"/>
              <a:sym typeface="Arial"/>
            </a:endParaRPr>
          </a:p>
          <a:p>
            <a:r>
              <a:rPr lang="en-GB" sz="2799" dirty="0">
                <a:solidFill>
                  <a:srgbClr val="0070C0"/>
                </a:solidFill>
                <a:latin typeface="Arial"/>
                <a:ea typeface="Arial"/>
                <a:cs typeface="Arial"/>
                <a:sym typeface="Arial"/>
              </a:rPr>
              <a:t>Repayments depend on your income, usually </a:t>
            </a:r>
            <a:r>
              <a:rPr lang="en-GB" sz="2799" b="1" dirty="0">
                <a:solidFill>
                  <a:srgbClr val="0070C0"/>
                </a:solidFill>
                <a:latin typeface="Arial"/>
                <a:ea typeface="Arial"/>
                <a:cs typeface="Arial"/>
                <a:sym typeface="Arial"/>
              </a:rPr>
              <a:t>9% on earnings over the £25,000 threshold</a:t>
            </a:r>
            <a:r>
              <a:rPr lang="en-GB" sz="2799" dirty="0">
                <a:solidFill>
                  <a:srgbClr val="0070C0"/>
                </a:solidFill>
                <a:latin typeface="Arial"/>
                <a:ea typeface="Arial"/>
                <a:cs typeface="Arial"/>
                <a:sym typeface="Arial"/>
              </a:rPr>
              <a:t>. </a:t>
            </a:r>
            <a:r>
              <a:rPr lang="en-GB" sz="2799" i="1" dirty="0">
                <a:solidFill>
                  <a:srgbClr val="0070C0"/>
                </a:solidFill>
                <a:latin typeface="Arial"/>
                <a:ea typeface="Arial"/>
                <a:cs typeface="Arial"/>
                <a:sym typeface="Arial"/>
              </a:rPr>
              <a:t>(more info on this in section 3)</a:t>
            </a:r>
            <a:endParaRPr lang="en-GB" sz="2799" dirty="0">
              <a:solidFill>
                <a:srgbClr val="0070C0"/>
              </a:solidFill>
              <a:latin typeface="Arial"/>
              <a:ea typeface="Arial"/>
              <a:cs typeface="Arial"/>
              <a:sym typeface="Arial"/>
            </a:endParaRPr>
          </a:p>
          <a:p>
            <a:endParaRPr lang="en-GB" sz="2799" dirty="0">
              <a:solidFill>
                <a:srgbClr val="0070C0"/>
              </a:solidFill>
              <a:latin typeface="Arial"/>
              <a:ea typeface="Arial"/>
              <a:cs typeface="Arial"/>
              <a:sym typeface="Arial"/>
            </a:endParaRPr>
          </a:p>
          <a:p>
            <a:r>
              <a:rPr lang="en-GB" sz="2799" dirty="0">
                <a:solidFill>
                  <a:srgbClr val="0070C0"/>
                </a:solidFill>
                <a:latin typeface="Arial"/>
                <a:ea typeface="Arial"/>
                <a:cs typeface="Arial"/>
                <a:sym typeface="Arial"/>
              </a:rPr>
              <a:t>You will be charged interest on this loan from the first day a payment is made. This rate is based on RPI.</a:t>
            </a:r>
          </a:p>
          <a:p>
            <a:endParaRPr sz="2799" dirty="0">
              <a:solidFill>
                <a:srgbClr val="0070C0"/>
              </a:solidFill>
              <a:latin typeface="Arial"/>
              <a:ea typeface="Arial"/>
              <a:cs typeface="Arial"/>
              <a:sym typeface="Arial"/>
            </a:endParaRPr>
          </a:p>
        </p:txBody>
      </p:sp>
      <p:pic>
        <p:nvPicPr>
          <p:cNvPr id="2" name="Picture 1">
            <a:extLst>
              <a:ext uri="{FF2B5EF4-FFF2-40B4-BE49-F238E27FC236}">
                <a16:creationId xmlns:a16="http://schemas.microsoft.com/office/drawing/2014/main" id="{60312C1E-7D68-B42D-732B-5FAFD830A180}"/>
              </a:ext>
            </a:extLst>
          </p:cNvPr>
          <p:cNvPicPr>
            <a:picLocks noChangeAspect="1"/>
          </p:cNvPicPr>
          <p:nvPr/>
        </p:nvPicPr>
        <p:blipFill>
          <a:blip r:embed="rId3"/>
          <a:stretch>
            <a:fillRect/>
          </a:stretch>
        </p:blipFill>
        <p:spPr>
          <a:xfrm>
            <a:off x="10388600" y="113284"/>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anim calcmode="lin" valueType="num">
                                      <p:cBhvr additive="base">
                                        <p:cTn id="7" dur="500"/>
                                        <p:tgtEl>
                                          <p:spTgt spid="1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7">
                                            <p:txEl>
                                              <p:pRg st="2" end="2"/>
                                            </p:txEl>
                                          </p:spTgt>
                                        </p:tgtEl>
                                        <p:attrNameLst>
                                          <p:attrName>style.visibility</p:attrName>
                                        </p:attrNameLst>
                                      </p:cBhvr>
                                      <p:to>
                                        <p:strVal val="visible"/>
                                      </p:to>
                                    </p:set>
                                    <p:anim calcmode="lin" valueType="num">
                                      <p:cBhvr additive="base">
                                        <p:cTn id="12" dur="500"/>
                                        <p:tgtEl>
                                          <p:spTgt spid="11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17">
                                            <p:txEl>
                                              <p:pRg st="4" end="4"/>
                                            </p:txEl>
                                          </p:spTgt>
                                        </p:tgtEl>
                                        <p:attrNameLst>
                                          <p:attrName>style.visibility</p:attrName>
                                        </p:attrNameLst>
                                      </p:cBhvr>
                                      <p:to>
                                        <p:strVal val="visible"/>
                                      </p:to>
                                    </p:set>
                                    <p:anim calcmode="lin" valueType="num">
                                      <p:cBhvr additive="base">
                                        <p:cTn id="17" dur="500"/>
                                        <p:tgtEl>
                                          <p:spTgt spid="11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17">
                                            <p:txEl>
                                              <p:pRg st="6" end="6"/>
                                            </p:txEl>
                                          </p:spTgt>
                                        </p:tgtEl>
                                        <p:attrNameLst>
                                          <p:attrName>style.visibility</p:attrName>
                                        </p:attrNameLst>
                                      </p:cBhvr>
                                      <p:to>
                                        <p:strVal val="visible"/>
                                      </p:to>
                                    </p:set>
                                    <p:anim calcmode="lin" valueType="num">
                                      <p:cBhvr additive="base">
                                        <p:cTn id="22" dur="500"/>
                                        <p:tgtEl>
                                          <p:spTgt spid="11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8">
          <a:extLst>
            <a:ext uri="{FF2B5EF4-FFF2-40B4-BE49-F238E27FC236}">
              <a16:creationId xmlns:a16="http://schemas.microsoft.com/office/drawing/2014/main" id="{60694C93-9902-6D15-00AC-7EC8E47B0052}"/>
            </a:ext>
          </a:extLst>
        </p:cNvPr>
        <p:cNvGrpSpPr/>
        <p:nvPr/>
      </p:nvGrpSpPr>
      <p:grpSpPr>
        <a:xfrm>
          <a:off x="0" y="0"/>
          <a:ext cx="0" cy="0"/>
          <a:chOff x="0" y="0"/>
          <a:chExt cx="0" cy="0"/>
        </a:xfrm>
      </p:grpSpPr>
      <p:graphicFrame>
        <p:nvGraphicFramePr>
          <p:cNvPr id="219" name="Google Shape;219;p19">
            <a:extLst>
              <a:ext uri="{FF2B5EF4-FFF2-40B4-BE49-F238E27FC236}">
                <a16:creationId xmlns:a16="http://schemas.microsoft.com/office/drawing/2014/main" id="{9CF5C7CB-C2DC-4FC8-BFF3-A434EA8A4343}"/>
              </a:ext>
            </a:extLst>
          </p:cNvPr>
          <p:cNvGraphicFramePr/>
          <p:nvPr>
            <p:extLst>
              <p:ext uri="{D42A27DB-BD31-4B8C-83A1-F6EECF244321}">
                <p14:modId xmlns:p14="http://schemas.microsoft.com/office/powerpoint/2010/main" val="335711319"/>
              </p:ext>
            </p:extLst>
          </p:nvPr>
        </p:nvGraphicFramePr>
        <p:xfrm>
          <a:off x="336860" y="1548130"/>
          <a:ext cx="10006493" cy="4105232"/>
        </p:xfrm>
        <a:graphic>
          <a:graphicData uri="http://schemas.openxmlformats.org/drawingml/2006/table">
            <a:tbl>
              <a:tblPr>
                <a:noFill/>
              </a:tblPr>
              <a:tblGrid>
                <a:gridCol w="3259676">
                  <a:extLst>
                    <a:ext uri="{9D8B030D-6E8A-4147-A177-3AD203B41FA5}">
                      <a16:colId xmlns:a16="http://schemas.microsoft.com/office/drawing/2014/main" val="20000"/>
                    </a:ext>
                  </a:extLst>
                </a:gridCol>
                <a:gridCol w="1607181">
                  <a:extLst>
                    <a:ext uri="{9D8B030D-6E8A-4147-A177-3AD203B41FA5}">
                      <a16:colId xmlns:a16="http://schemas.microsoft.com/office/drawing/2014/main" val="20001"/>
                    </a:ext>
                  </a:extLst>
                </a:gridCol>
                <a:gridCol w="1607181">
                  <a:extLst>
                    <a:ext uri="{9D8B030D-6E8A-4147-A177-3AD203B41FA5}">
                      <a16:colId xmlns:a16="http://schemas.microsoft.com/office/drawing/2014/main" val="20002"/>
                    </a:ext>
                  </a:extLst>
                </a:gridCol>
                <a:gridCol w="3532455">
                  <a:extLst>
                    <a:ext uri="{9D8B030D-6E8A-4147-A177-3AD203B41FA5}">
                      <a16:colId xmlns:a16="http://schemas.microsoft.com/office/drawing/2014/main" val="20003"/>
                    </a:ext>
                  </a:extLst>
                </a:gridCol>
              </a:tblGrid>
              <a:tr h="1453821">
                <a:tc>
                  <a:txBody>
                    <a:bodyPr/>
                    <a:lstStyle/>
                    <a:p>
                      <a:pPr marL="0" marR="0" lvl="0" indent="0" algn="ctr" rtl="0">
                        <a:lnSpc>
                          <a:spcPct val="100000"/>
                        </a:lnSpc>
                        <a:spcBef>
                          <a:spcPts val="0"/>
                        </a:spcBef>
                        <a:spcAft>
                          <a:spcPts val="0"/>
                        </a:spcAft>
                        <a:buClr>
                          <a:schemeClr val="lt1"/>
                        </a:buClr>
                        <a:buSzPts val="2000"/>
                        <a:buFont typeface="Arial"/>
                        <a:buNone/>
                      </a:pPr>
                      <a:r>
                        <a:rPr lang="en-GB" sz="2000" b="1" u="none" strike="noStrike" cap="none" dirty="0">
                          <a:solidFill>
                            <a:schemeClr val="lt1"/>
                          </a:solidFill>
                          <a:latin typeface="Arial"/>
                          <a:ea typeface="Arial"/>
                          <a:cs typeface="Arial"/>
                          <a:sym typeface="Arial"/>
                        </a:rPr>
                        <a:t>Income each year before tax</a:t>
                      </a:r>
                      <a:endParaRPr sz="2000" b="1" i="0" u="none" strike="noStrike" cap="none" dirty="0">
                        <a:solidFill>
                          <a:schemeClr val="lt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chemeClr val="lt1"/>
                        </a:buClr>
                        <a:buSzPts val="2000"/>
                        <a:buFont typeface="Arial"/>
                        <a:buNone/>
                      </a:pPr>
                      <a:r>
                        <a:rPr lang="en-GB" sz="2000" b="1" u="none" strike="noStrike" cap="none">
                          <a:solidFill>
                            <a:schemeClr val="lt1"/>
                          </a:solidFill>
                          <a:latin typeface="Arial"/>
                          <a:ea typeface="Arial"/>
                          <a:cs typeface="Arial"/>
                          <a:sym typeface="Arial"/>
                        </a:rPr>
                        <a:t> Monthly income before tax</a:t>
                      </a:r>
                      <a:endParaRPr sz="2000" b="1" i="0" u="none" strike="noStrike" cap="none">
                        <a:solidFill>
                          <a:schemeClr val="lt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chemeClr val="lt1"/>
                        </a:buClr>
                        <a:buSzPts val="2000"/>
                        <a:buFont typeface="Arial"/>
                        <a:buNone/>
                      </a:pPr>
                      <a:r>
                        <a:rPr lang="en-GB" sz="2000" b="1" u="none" strike="noStrike" cap="none">
                          <a:solidFill>
                            <a:schemeClr val="lt1"/>
                          </a:solidFill>
                          <a:latin typeface="Arial"/>
                          <a:ea typeface="Arial"/>
                          <a:cs typeface="Arial"/>
                          <a:sym typeface="Arial"/>
                        </a:rPr>
                        <a:t>9% will be deducted from</a:t>
                      </a:r>
                      <a:endParaRPr sz="2000" b="1" i="0" u="none" strike="noStrike" cap="none">
                        <a:solidFill>
                          <a:schemeClr val="lt1"/>
                        </a:solidFill>
                        <a:latin typeface="Arial"/>
                        <a:ea typeface="Arial"/>
                        <a:cs typeface="Arial"/>
                        <a:sym typeface="Arial"/>
                      </a:endParaRPr>
                    </a:p>
                    <a:p>
                      <a:pPr marL="0" marR="0" lvl="0" indent="0" algn="ctr" rtl="0">
                        <a:lnSpc>
                          <a:spcPct val="100000"/>
                        </a:lnSpc>
                        <a:spcBef>
                          <a:spcPts val="1000"/>
                        </a:spcBef>
                        <a:spcAft>
                          <a:spcPts val="0"/>
                        </a:spcAft>
                        <a:buClr>
                          <a:schemeClr val="dk1"/>
                        </a:buClr>
                        <a:buSzPts val="2000"/>
                        <a:buFont typeface="Calibri"/>
                        <a:buNone/>
                      </a:pPr>
                      <a:endParaRPr sz="2000" b="1" i="0" u="none" strike="noStrike" cap="none">
                        <a:solidFill>
                          <a:schemeClr val="lt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0070C0"/>
                    </a:solidFill>
                  </a:tcPr>
                </a:tc>
                <a:tc>
                  <a:txBody>
                    <a:bodyPr/>
                    <a:lstStyle/>
                    <a:p>
                      <a:pPr marL="0" marR="0" lvl="0" indent="0" algn="ctr" rtl="0">
                        <a:lnSpc>
                          <a:spcPct val="100000"/>
                        </a:lnSpc>
                        <a:spcBef>
                          <a:spcPts val="0"/>
                        </a:spcBef>
                        <a:spcAft>
                          <a:spcPts val="0"/>
                        </a:spcAft>
                        <a:buClr>
                          <a:schemeClr val="lt1"/>
                        </a:buClr>
                        <a:buSzPts val="2000"/>
                        <a:buFont typeface="Arial"/>
                        <a:buNone/>
                      </a:pPr>
                      <a:r>
                        <a:rPr lang="en-GB" sz="2000" b="1" u="none" strike="noStrike" cap="none">
                          <a:solidFill>
                            <a:schemeClr val="lt1"/>
                          </a:solidFill>
                          <a:latin typeface="Arial"/>
                          <a:ea typeface="Arial"/>
                          <a:cs typeface="Arial"/>
                          <a:sym typeface="Arial"/>
                        </a:rPr>
                        <a:t>Monthly repayment </a:t>
                      </a:r>
                      <a:r>
                        <a:rPr lang="en-GB" sz="1800" b="1" u="none" strike="noStrike" cap="none">
                          <a:solidFill>
                            <a:schemeClr val="lt1"/>
                          </a:solidFill>
                          <a:latin typeface="Arial"/>
                          <a:ea typeface="Arial"/>
                          <a:cs typeface="Arial"/>
                          <a:sym typeface="Arial"/>
                        </a:rPr>
                        <a:t>(Approx)</a:t>
                      </a:r>
                      <a:endParaRPr sz="1800" b="1" i="0" u="none" strike="noStrike" cap="none">
                        <a:solidFill>
                          <a:schemeClr val="lt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0070C0"/>
                    </a:solidFill>
                  </a:tcPr>
                </a:tc>
                <a:extLst>
                  <a:ext uri="{0D108BD9-81ED-4DB2-BD59-A6C34878D82A}">
                    <a16:rowId xmlns:a16="http://schemas.microsoft.com/office/drawing/2014/main" val="10000"/>
                  </a:ext>
                </a:extLst>
              </a:tr>
              <a:tr h="530212">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£25 000</a:t>
                      </a:r>
                      <a:endParaRPr sz="2000" b="0" i="0" u="none" strike="noStrike" cap="none">
                        <a:solidFill>
                          <a:srgbClr val="0066CC"/>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£ 2083</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£0</a:t>
                      </a:r>
                      <a:endParaRPr sz="2000" b="0" i="0" u="none" strike="noStrike" cap="none">
                        <a:solidFill>
                          <a:srgbClr val="009900"/>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30212">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dirty="0">
                          <a:latin typeface="Arial"/>
                          <a:ea typeface="Arial"/>
                          <a:cs typeface="Arial"/>
                          <a:sym typeface="Arial"/>
                        </a:rPr>
                        <a:t>£28 000</a:t>
                      </a:r>
                      <a:endParaRPr sz="2000" b="0" i="0" u="none" strike="noStrike" cap="none" dirty="0">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£2333</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£250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£22.5</a:t>
                      </a:r>
                      <a:endParaRPr sz="2000" b="0" i="0" u="none" strike="noStrike" cap="none">
                        <a:solidFill>
                          <a:srgbClr val="009900"/>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2"/>
                  </a:ext>
                </a:extLst>
              </a:tr>
              <a:tr h="530212">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£29,500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£2458</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£375</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dirty="0">
                          <a:latin typeface="Arial"/>
                          <a:ea typeface="Arial"/>
                          <a:cs typeface="Arial"/>
                          <a:sym typeface="Arial"/>
                        </a:rPr>
                        <a:t>£33.75</a:t>
                      </a:r>
                      <a:endParaRPr sz="2000" b="0" i="0" u="none" strike="noStrike" cap="none" dirty="0">
                        <a:solidFill>
                          <a:srgbClr val="009900"/>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530212">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£31,000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£2583</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£500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£45</a:t>
                      </a:r>
                      <a:endParaRPr sz="2000" b="0" i="0" u="none" strike="noStrike" cap="none">
                        <a:solidFill>
                          <a:srgbClr val="009900"/>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rgbClr val="BFBFBF"/>
                    </a:solidFill>
                  </a:tcPr>
                </a:tc>
                <a:extLst>
                  <a:ext uri="{0D108BD9-81ED-4DB2-BD59-A6C34878D82A}">
                    <a16:rowId xmlns:a16="http://schemas.microsoft.com/office/drawing/2014/main" val="10004"/>
                  </a:ext>
                </a:extLst>
              </a:tr>
              <a:tr h="530212">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£33,000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a:latin typeface="Arial"/>
                          <a:ea typeface="Arial"/>
                          <a:cs typeface="Arial"/>
                          <a:sym typeface="Arial"/>
                        </a:rPr>
                        <a:t>£2750</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i="0" u="none" strike="noStrike" cap="none">
                          <a:solidFill>
                            <a:schemeClr val="dk1"/>
                          </a:solidFill>
                          <a:latin typeface="Arial"/>
                          <a:ea typeface="Arial"/>
                          <a:cs typeface="Arial"/>
                          <a:sym typeface="Arial"/>
                        </a:rPr>
                        <a:t>£667</a:t>
                      </a:r>
                      <a:endParaRPr sz="2000" b="0" i="0" u="none" strike="noStrike" cap="none">
                        <a:solidFill>
                          <a:schemeClr val="dk1"/>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2000"/>
                        <a:buFont typeface="Arial"/>
                        <a:buNone/>
                      </a:pPr>
                      <a:r>
                        <a:rPr lang="en-GB" sz="2000" b="0" u="none" strike="noStrike" cap="none" dirty="0">
                          <a:latin typeface="Arial"/>
                          <a:ea typeface="Arial"/>
                          <a:cs typeface="Arial"/>
                          <a:sym typeface="Arial"/>
                        </a:rPr>
                        <a:t>£60</a:t>
                      </a:r>
                      <a:endParaRPr sz="2000" b="0" i="0" u="none" strike="noStrike" cap="none" dirty="0">
                        <a:solidFill>
                          <a:srgbClr val="009900"/>
                        </a:solidFill>
                        <a:latin typeface="Arial"/>
                        <a:ea typeface="Arial"/>
                        <a:cs typeface="Arial"/>
                        <a:sym typeface="Arial"/>
                      </a:endParaRPr>
                    </a:p>
                  </a:txBody>
                  <a:tcPr marL="53986" marR="53986" marT="53986" marB="53986" anchor="ctr">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p:sp>
        <p:nvSpPr>
          <p:cNvPr id="220" name="Google Shape;220;p19">
            <a:extLst>
              <a:ext uri="{FF2B5EF4-FFF2-40B4-BE49-F238E27FC236}">
                <a16:creationId xmlns:a16="http://schemas.microsoft.com/office/drawing/2014/main" id="{73E9AB32-6457-47A4-E241-D62074EA0D19}"/>
              </a:ext>
            </a:extLst>
          </p:cNvPr>
          <p:cNvSpPr txBox="1"/>
          <p:nvPr/>
        </p:nvSpPr>
        <p:spPr>
          <a:xfrm>
            <a:off x="336860" y="143208"/>
            <a:ext cx="10048354" cy="861550"/>
          </a:xfrm>
          <a:prstGeom prst="rect">
            <a:avLst/>
          </a:prstGeom>
          <a:noFill/>
          <a:ln>
            <a:noFill/>
          </a:ln>
        </p:spPr>
        <p:txBody>
          <a:bodyPr spcFirstLastPara="1" wrap="square" lIns="0" tIns="0" rIns="0" bIns="0" anchor="t" anchorCtr="0">
            <a:spAutoFit/>
          </a:bodyPr>
          <a:lstStyle/>
          <a:p>
            <a:r>
              <a:rPr lang="en-GB" sz="2799" b="1" i="1" dirty="0">
                <a:solidFill>
                  <a:srgbClr val="0070C0"/>
                </a:solidFill>
                <a:latin typeface="Arial"/>
                <a:ea typeface="Arial"/>
                <a:cs typeface="Arial"/>
                <a:sym typeface="Arial"/>
              </a:rPr>
              <a:t>Student loan repayments. You will be on Plan 5. This may be different to older siblings</a:t>
            </a:r>
            <a:endParaRPr sz="2799" b="1" i="1" dirty="0">
              <a:solidFill>
                <a:srgbClr val="0070C0"/>
              </a:solidFill>
              <a:latin typeface="Arial"/>
              <a:ea typeface="Arial"/>
              <a:cs typeface="Arial"/>
              <a:sym typeface="Arial"/>
            </a:endParaRPr>
          </a:p>
        </p:txBody>
      </p:sp>
      <p:sp>
        <p:nvSpPr>
          <p:cNvPr id="221" name="Google Shape;221;p19">
            <a:extLst>
              <a:ext uri="{FF2B5EF4-FFF2-40B4-BE49-F238E27FC236}">
                <a16:creationId xmlns:a16="http://schemas.microsoft.com/office/drawing/2014/main" id="{8D1FC3C1-2654-DEB7-E9B4-7AB3BCC17359}"/>
              </a:ext>
            </a:extLst>
          </p:cNvPr>
          <p:cNvSpPr txBox="1"/>
          <p:nvPr/>
        </p:nvSpPr>
        <p:spPr>
          <a:xfrm>
            <a:off x="1928051" y="5299364"/>
            <a:ext cx="184683" cy="923090"/>
          </a:xfrm>
          <a:prstGeom prst="rect">
            <a:avLst/>
          </a:prstGeom>
          <a:noFill/>
          <a:ln>
            <a:noFill/>
          </a:ln>
        </p:spPr>
        <p:txBody>
          <a:bodyPr spcFirstLastPara="1" wrap="square" lIns="91401" tIns="45688" rIns="91401" bIns="45688" anchor="t" anchorCtr="0">
            <a:spAutoFit/>
          </a:bodyPr>
          <a:lstStyle/>
          <a:p>
            <a:endParaRPr sz="5398" b="1">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4210243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0"/>
          <p:cNvSpPr txBox="1"/>
          <p:nvPr/>
        </p:nvSpPr>
        <p:spPr>
          <a:xfrm>
            <a:off x="-47538" y="1017292"/>
            <a:ext cx="12287076" cy="5261376"/>
          </a:xfrm>
          <a:prstGeom prst="rect">
            <a:avLst/>
          </a:prstGeom>
          <a:noFill/>
          <a:ln>
            <a:noFill/>
          </a:ln>
        </p:spPr>
        <p:txBody>
          <a:bodyPr spcFirstLastPara="1" wrap="square" lIns="91401" tIns="45688" rIns="91401" bIns="45688" anchor="t" anchorCtr="0">
            <a:spAutoFit/>
          </a:bodyPr>
          <a:lstStyle/>
          <a:p>
            <a:pPr marL="73003">
              <a:lnSpc>
                <a:spcPct val="150000"/>
              </a:lnSpc>
            </a:pPr>
            <a:r>
              <a:rPr lang="en-GB" sz="2799" dirty="0">
                <a:solidFill>
                  <a:srgbClr val="0070C0"/>
                </a:solidFill>
                <a:latin typeface="Arial"/>
                <a:ea typeface="Arial"/>
                <a:cs typeface="Arial"/>
                <a:sym typeface="Arial"/>
              </a:rPr>
              <a:t>You can get a Maintenance Loan to help with your living costs, such as rent.</a:t>
            </a:r>
          </a:p>
          <a:p>
            <a:pPr marL="73003">
              <a:lnSpc>
                <a:spcPct val="150000"/>
              </a:lnSpc>
            </a:pPr>
            <a:endParaRPr sz="2799" dirty="0">
              <a:solidFill>
                <a:srgbClr val="0070C0"/>
              </a:solidFill>
              <a:latin typeface="Arial"/>
              <a:ea typeface="Arial"/>
              <a:cs typeface="Arial"/>
              <a:sym typeface="Arial"/>
            </a:endParaRPr>
          </a:p>
          <a:p>
            <a:pPr marL="73003">
              <a:buClr>
                <a:schemeClr val="lt1"/>
              </a:buClr>
              <a:buSzPts val="2800"/>
            </a:pPr>
            <a:r>
              <a:rPr lang="en-GB" sz="2799" dirty="0">
                <a:solidFill>
                  <a:srgbClr val="0070C0"/>
                </a:solidFill>
                <a:latin typeface="Arial"/>
                <a:ea typeface="Arial"/>
                <a:cs typeface="Arial"/>
                <a:sym typeface="Arial"/>
              </a:rPr>
              <a:t>- </a:t>
            </a:r>
            <a:r>
              <a:rPr lang="en-GB" sz="2799" b="1" dirty="0">
                <a:solidFill>
                  <a:srgbClr val="0070C0"/>
                </a:solidFill>
                <a:latin typeface="Arial"/>
                <a:ea typeface="Arial"/>
                <a:cs typeface="Arial"/>
                <a:sym typeface="Arial"/>
              </a:rPr>
              <a:t>All eligible students </a:t>
            </a:r>
            <a:r>
              <a:rPr lang="en-GB" sz="2799" dirty="0">
                <a:solidFill>
                  <a:srgbClr val="0070C0"/>
                </a:solidFill>
                <a:latin typeface="Arial"/>
                <a:ea typeface="Arial"/>
                <a:cs typeface="Arial"/>
                <a:sym typeface="Arial"/>
              </a:rPr>
              <a:t>can get some maintenance support.</a:t>
            </a:r>
            <a:endParaRPr sz="2799" dirty="0">
              <a:solidFill>
                <a:srgbClr val="0070C0"/>
              </a:solidFill>
              <a:latin typeface="Arial"/>
              <a:ea typeface="Arial"/>
              <a:cs typeface="Arial"/>
              <a:sym typeface="Arial"/>
            </a:endParaRPr>
          </a:p>
          <a:p>
            <a:pPr marL="73003">
              <a:buClr>
                <a:schemeClr val="lt1"/>
              </a:buClr>
              <a:buSzPts val="2800"/>
            </a:pPr>
            <a:r>
              <a:rPr lang="en-GB" sz="2799" dirty="0">
                <a:solidFill>
                  <a:srgbClr val="0070C0"/>
                </a:solidFill>
                <a:latin typeface="Arial"/>
                <a:ea typeface="Arial"/>
                <a:cs typeface="Arial"/>
                <a:sym typeface="Arial"/>
              </a:rPr>
              <a:t>- </a:t>
            </a:r>
            <a:r>
              <a:rPr lang="en-GB" sz="2799" b="1" dirty="0">
                <a:solidFill>
                  <a:srgbClr val="0070C0"/>
                </a:solidFill>
                <a:latin typeface="Arial"/>
                <a:ea typeface="Arial"/>
                <a:cs typeface="Arial"/>
                <a:sym typeface="Arial"/>
              </a:rPr>
              <a:t>The amount you can get depends on your household income, and where you live and study.</a:t>
            </a:r>
            <a:endParaRPr sz="2799" b="1" dirty="0">
              <a:solidFill>
                <a:srgbClr val="0070C0"/>
              </a:solidFill>
              <a:latin typeface="Arial"/>
              <a:ea typeface="Arial"/>
              <a:cs typeface="Arial"/>
              <a:sym typeface="Arial"/>
            </a:endParaRPr>
          </a:p>
          <a:p>
            <a:pPr marL="73003">
              <a:buClr>
                <a:schemeClr val="lt1"/>
              </a:buClr>
              <a:buSzPts val="2800"/>
            </a:pPr>
            <a:r>
              <a:rPr lang="en-GB" sz="2799" dirty="0">
                <a:solidFill>
                  <a:srgbClr val="0070C0"/>
                </a:solidFill>
                <a:latin typeface="Arial"/>
                <a:ea typeface="Arial"/>
                <a:cs typeface="Arial"/>
                <a:sym typeface="Arial"/>
              </a:rPr>
              <a:t>- You can also apply for more based on your household income.</a:t>
            </a:r>
            <a:endParaRPr sz="2799" dirty="0">
              <a:solidFill>
                <a:srgbClr val="0070C0"/>
              </a:solidFill>
              <a:latin typeface="Arial"/>
              <a:ea typeface="Arial"/>
              <a:cs typeface="Arial"/>
              <a:sym typeface="Arial"/>
            </a:endParaRPr>
          </a:p>
          <a:p>
            <a:pPr marL="73003">
              <a:buClr>
                <a:schemeClr val="lt1"/>
              </a:buClr>
              <a:buSzPts val="2800"/>
            </a:pPr>
            <a:r>
              <a:rPr lang="en-GB" sz="2799" dirty="0">
                <a:solidFill>
                  <a:srgbClr val="0070C0"/>
                </a:solidFill>
                <a:latin typeface="Arial"/>
                <a:ea typeface="Arial"/>
                <a:cs typeface="Arial"/>
                <a:sym typeface="Arial"/>
              </a:rPr>
              <a:t>- The maintenance loan is </a:t>
            </a:r>
            <a:r>
              <a:rPr lang="en-GB" sz="2799" b="1" dirty="0">
                <a:solidFill>
                  <a:srgbClr val="0070C0"/>
                </a:solidFill>
                <a:latin typeface="Arial"/>
                <a:ea typeface="Arial"/>
                <a:cs typeface="Arial"/>
                <a:sym typeface="Arial"/>
              </a:rPr>
              <a:t>paid directly into your bank account </a:t>
            </a:r>
            <a:r>
              <a:rPr lang="en-GB" sz="2799" dirty="0">
                <a:solidFill>
                  <a:srgbClr val="0070C0"/>
                </a:solidFill>
                <a:latin typeface="Arial"/>
                <a:ea typeface="Arial"/>
                <a:cs typeface="Arial"/>
                <a:sym typeface="Arial"/>
              </a:rPr>
              <a:t>at the start of each term.</a:t>
            </a:r>
            <a:endParaRPr sz="2799" dirty="0">
              <a:solidFill>
                <a:srgbClr val="0070C0"/>
              </a:solidFill>
              <a:latin typeface="Arial"/>
              <a:ea typeface="Arial"/>
              <a:cs typeface="Arial"/>
              <a:sym typeface="Arial"/>
            </a:endParaRPr>
          </a:p>
          <a:p>
            <a:pPr marL="73003">
              <a:buClr>
                <a:schemeClr val="lt1"/>
              </a:buClr>
              <a:buSzPts val="2800"/>
            </a:pPr>
            <a:r>
              <a:rPr lang="en-GB" sz="2799" b="1" dirty="0">
                <a:solidFill>
                  <a:srgbClr val="0070C0"/>
                </a:solidFill>
                <a:latin typeface="Arial"/>
                <a:ea typeface="Arial"/>
                <a:cs typeface="Arial"/>
                <a:sym typeface="Arial"/>
              </a:rPr>
              <a:t>- You’ll have to start paying your maintenance loan back </a:t>
            </a:r>
            <a:r>
              <a:rPr lang="en-GB" sz="2799" dirty="0">
                <a:solidFill>
                  <a:srgbClr val="0070C0"/>
                </a:solidFill>
                <a:latin typeface="Arial"/>
                <a:ea typeface="Arial"/>
                <a:cs typeface="Arial"/>
                <a:sym typeface="Arial"/>
              </a:rPr>
              <a:t>when you’ve finished or left your course, but only </a:t>
            </a:r>
            <a:r>
              <a:rPr lang="en-GB" sz="2799" b="1" dirty="0">
                <a:solidFill>
                  <a:srgbClr val="0070C0"/>
                </a:solidFill>
                <a:latin typeface="Arial"/>
                <a:ea typeface="Arial"/>
                <a:cs typeface="Arial"/>
                <a:sym typeface="Arial"/>
              </a:rPr>
              <a:t>if your income is over the repayment threshold</a:t>
            </a:r>
            <a:r>
              <a:rPr lang="en-GB" sz="2799" dirty="0">
                <a:solidFill>
                  <a:srgbClr val="0070C0"/>
                </a:solidFill>
                <a:latin typeface="Arial"/>
                <a:ea typeface="Arial"/>
                <a:cs typeface="Arial"/>
                <a:sym typeface="Arial"/>
              </a:rPr>
              <a:t>. </a:t>
            </a:r>
            <a:endParaRPr sz="2799" dirty="0">
              <a:solidFill>
                <a:srgbClr val="0070C0"/>
              </a:solidFill>
              <a:latin typeface="Arial"/>
              <a:ea typeface="Arial"/>
              <a:cs typeface="Arial"/>
              <a:sym typeface="Arial"/>
            </a:endParaRPr>
          </a:p>
        </p:txBody>
      </p:sp>
      <p:sp>
        <p:nvSpPr>
          <p:cNvPr id="124" name="Google Shape;124;p10"/>
          <p:cNvSpPr txBox="1"/>
          <p:nvPr/>
        </p:nvSpPr>
        <p:spPr>
          <a:xfrm>
            <a:off x="295272" y="231930"/>
            <a:ext cx="5753190" cy="615553"/>
          </a:xfrm>
          <a:prstGeom prst="rect">
            <a:avLst/>
          </a:prstGeom>
          <a:noFill/>
          <a:ln>
            <a:noFill/>
          </a:ln>
        </p:spPr>
        <p:txBody>
          <a:bodyPr spcFirstLastPara="1" wrap="square" lIns="0" tIns="0" rIns="0" bIns="0" anchor="t" anchorCtr="0">
            <a:spAutoFit/>
          </a:bodyPr>
          <a:lstStyle/>
          <a:p>
            <a:r>
              <a:rPr lang="en-GB" sz="4000" b="1" i="1">
                <a:solidFill>
                  <a:srgbClr val="0070C0"/>
                </a:solidFill>
                <a:latin typeface="Arial"/>
                <a:ea typeface="Arial"/>
                <a:cs typeface="Arial"/>
                <a:sym typeface="Arial"/>
              </a:rPr>
              <a:t>Maintenance Loan</a:t>
            </a:r>
            <a:endParaRPr sz="4000" b="1" i="1">
              <a:solidFill>
                <a:srgbClr val="0070C0"/>
              </a:solidFill>
              <a:latin typeface="Arial"/>
              <a:ea typeface="Arial"/>
              <a:cs typeface="Arial"/>
              <a:sym typeface="Arial"/>
            </a:endParaRPr>
          </a:p>
        </p:txBody>
      </p:sp>
      <p:pic>
        <p:nvPicPr>
          <p:cNvPr id="5" name="Picture 4">
            <a:extLst>
              <a:ext uri="{FF2B5EF4-FFF2-40B4-BE49-F238E27FC236}">
                <a16:creationId xmlns:a16="http://schemas.microsoft.com/office/drawing/2014/main" id="{60915677-CE4D-06EF-F75C-132DB536ABD9}"/>
              </a:ext>
            </a:extLst>
          </p:cNvPr>
          <p:cNvPicPr>
            <a:picLocks noChangeAspect="1"/>
          </p:cNvPicPr>
          <p:nvPr/>
        </p:nvPicPr>
        <p:blipFill>
          <a:blip r:embed="rId3"/>
          <a:stretch>
            <a:fillRect/>
          </a:stretch>
        </p:blipFill>
        <p:spPr>
          <a:xfrm>
            <a:off x="10868050" y="231930"/>
            <a:ext cx="1028677" cy="102867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grpSp>
        <p:nvGrpSpPr>
          <p:cNvPr id="130" name="Google Shape;130;p11"/>
          <p:cNvGrpSpPr/>
          <p:nvPr/>
        </p:nvGrpSpPr>
        <p:grpSpPr>
          <a:xfrm>
            <a:off x="768795" y="924795"/>
            <a:ext cx="7274114" cy="1323094"/>
            <a:chOff x="1353532" y="1325947"/>
            <a:chExt cx="5470350" cy="1323439"/>
          </a:xfrm>
        </p:grpSpPr>
        <p:grpSp>
          <p:nvGrpSpPr>
            <p:cNvPr id="131" name="Google Shape;131;p11"/>
            <p:cNvGrpSpPr/>
            <p:nvPr/>
          </p:nvGrpSpPr>
          <p:grpSpPr>
            <a:xfrm>
              <a:off x="1353532" y="1578768"/>
              <a:ext cx="4768971" cy="892255"/>
              <a:chOff x="1426023" y="1212957"/>
              <a:chExt cx="3776353" cy="892255"/>
            </a:xfrm>
          </p:grpSpPr>
          <p:sp>
            <p:nvSpPr>
              <p:cNvPr id="132" name="Google Shape;132;p11"/>
              <p:cNvSpPr/>
              <p:nvPr/>
            </p:nvSpPr>
            <p:spPr>
              <a:xfrm>
                <a:off x="1426023" y="1285709"/>
                <a:ext cx="3776353" cy="724398"/>
              </a:xfrm>
              <a:prstGeom prst="roundRect">
                <a:avLst>
                  <a:gd name="adj" fmla="val 16667"/>
                </a:avLst>
              </a:prstGeom>
              <a:solidFill>
                <a:srgbClr val="1983AE"/>
              </a:solidFill>
              <a:ln w="57150" cap="flat" cmpd="sng">
                <a:solidFill>
                  <a:srgbClr val="595959"/>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33" name="Google Shape;133;p11"/>
              <p:cNvSpPr/>
              <p:nvPr/>
            </p:nvSpPr>
            <p:spPr>
              <a:xfrm>
                <a:off x="1870190" y="1212957"/>
                <a:ext cx="2921330" cy="892255"/>
              </a:xfrm>
              <a:prstGeom prst="rect">
                <a:avLst/>
              </a:prstGeom>
              <a:noFill/>
              <a:ln>
                <a:noFill/>
              </a:ln>
            </p:spPr>
            <p:txBody>
              <a:bodyPr spcFirstLastPara="1" wrap="square" lIns="91401" tIns="45688" rIns="91401" bIns="45688" anchor="ctr" anchorCtr="0">
                <a:spAutoFit/>
              </a:bodyPr>
              <a:lstStyle/>
              <a:p>
                <a:r>
                  <a:rPr lang="en-GB" sz="2799" b="1">
                    <a:solidFill>
                      <a:schemeClr val="lt1"/>
                    </a:solidFill>
                    <a:latin typeface="Arial"/>
                    <a:ea typeface="Arial"/>
                    <a:cs typeface="Arial"/>
                    <a:sym typeface="Arial"/>
                  </a:rPr>
                  <a:t>Parental home </a:t>
                </a:r>
                <a:endParaRPr sz="1799"/>
              </a:p>
              <a:p>
                <a:r>
                  <a:rPr lang="en-GB" sz="2399">
                    <a:solidFill>
                      <a:schemeClr val="lt1"/>
                    </a:solidFill>
                    <a:latin typeface="Arial"/>
                    <a:ea typeface="Arial"/>
                    <a:cs typeface="Arial"/>
                    <a:sym typeface="Arial"/>
                  </a:rPr>
                  <a:t>Live at home while you study</a:t>
                </a:r>
                <a:endParaRPr sz="2399">
                  <a:solidFill>
                    <a:schemeClr val="lt1"/>
                  </a:solidFill>
                  <a:latin typeface="Arial"/>
                  <a:ea typeface="Arial"/>
                  <a:cs typeface="Arial"/>
                  <a:sym typeface="Arial"/>
                </a:endParaRPr>
              </a:p>
            </p:txBody>
          </p:sp>
        </p:grpSp>
        <p:grpSp>
          <p:nvGrpSpPr>
            <p:cNvPr id="134" name="Google Shape;134;p11"/>
            <p:cNvGrpSpPr/>
            <p:nvPr/>
          </p:nvGrpSpPr>
          <p:grpSpPr>
            <a:xfrm>
              <a:off x="5443928" y="1325947"/>
              <a:ext cx="1379954" cy="1323439"/>
              <a:chOff x="5444344" y="1282884"/>
              <a:chExt cx="1379538" cy="1323040"/>
            </a:xfrm>
          </p:grpSpPr>
          <p:grpSp>
            <p:nvGrpSpPr>
              <p:cNvPr id="135" name="Google Shape;135;p11"/>
              <p:cNvGrpSpPr/>
              <p:nvPr/>
            </p:nvGrpSpPr>
            <p:grpSpPr>
              <a:xfrm>
                <a:off x="5444344" y="1405719"/>
                <a:ext cx="1379538" cy="1132763"/>
                <a:chOff x="-2002026" y="1"/>
                <a:chExt cx="1219303" cy="1000552"/>
              </a:xfrm>
            </p:grpSpPr>
            <p:sp>
              <p:nvSpPr>
                <p:cNvPr id="136" name="Google Shape;136;p11"/>
                <p:cNvSpPr/>
                <p:nvPr/>
              </p:nvSpPr>
              <p:spPr>
                <a:xfrm>
                  <a:off x="-1893319" y="1"/>
                  <a:ext cx="1001193" cy="1000552"/>
                </a:xfrm>
                <a:prstGeom prst="ellipse">
                  <a:avLst/>
                </a:prstGeom>
                <a:solidFill>
                  <a:schemeClr val="lt1"/>
                </a:solidFill>
                <a:ln w="76200" cap="flat" cmpd="sng">
                  <a:solidFill>
                    <a:srgbClr val="3F3F3F"/>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37" name="Google Shape;137;p11"/>
                <p:cNvSpPr txBox="1"/>
                <p:nvPr/>
              </p:nvSpPr>
              <p:spPr>
                <a:xfrm>
                  <a:off x="-2002026" y="148037"/>
                  <a:ext cx="1219303" cy="665732"/>
                </a:xfrm>
                <a:prstGeom prst="rect">
                  <a:avLst/>
                </a:prstGeom>
                <a:noFill/>
                <a:ln>
                  <a:noFill/>
                </a:ln>
              </p:spPr>
              <p:txBody>
                <a:bodyPr spcFirstLastPara="1" wrap="square" lIns="91401" tIns="45688" rIns="91401" bIns="45688" anchor="t" anchorCtr="0">
                  <a:spAutoFit/>
                </a:bodyPr>
                <a:lstStyle/>
                <a:p>
                  <a:pPr algn="ctr"/>
                  <a:r>
                    <a:rPr lang="en-GB" sz="1799" b="1" dirty="0">
                      <a:solidFill>
                        <a:schemeClr val="dk1"/>
                      </a:solidFill>
                      <a:highlight>
                        <a:srgbClr val="FFFF00"/>
                      </a:highlight>
                      <a:latin typeface="Calibri"/>
                      <a:ea typeface="Calibri"/>
                      <a:cs typeface="Calibri"/>
                      <a:sym typeface="Calibri"/>
                    </a:rPr>
                    <a:t>Up to</a:t>
                  </a:r>
                  <a:endParaRPr sz="1799" dirty="0">
                    <a:highlight>
                      <a:srgbClr val="FFFF00"/>
                    </a:highlight>
                  </a:endParaRPr>
                </a:p>
                <a:p>
                  <a:pPr algn="ctr"/>
                  <a:r>
                    <a:rPr lang="en-GB" sz="2499" b="1" dirty="0">
                      <a:solidFill>
                        <a:schemeClr val="dk1"/>
                      </a:solidFill>
                      <a:latin typeface="Calibri"/>
                      <a:ea typeface="Calibri"/>
                      <a:cs typeface="Calibri"/>
                      <a:sym typeface="Calibri"/>
                    </a:rPr>
                    <a:t>£9,118</a:t>
                  </a:r>
                  <a:endParaRPr sz="2499" b="1" dirty="0">
                    <a:solidFill>
                      <a:schemeClr val="dk1"/>
                    </a:solidFill>
                    <a:latin typeface="Calibri"/>
                    <a:ea typeface="Calibri"/>
                    <a:cs typeface="Calibri"/>
                    <a:sym typeface="Calibri"/>
                  </a:endParaRPr>
                </a:p>
              </p:txBody>
            </p:sp>
          </p:grpSp>
          <p:sp>
            <p:nvSpPr>
              <p:cNvPr id="138" name="Google Shape;138;p11"/>
              <p:cNvSpPr txBox="1"/>
              <p:nvPr/>
            </p:nvSpPr>
            <p:spPr>
              <a:xfrm>
                <a:off x="5773001" y="1282884"/>
                <a:ext cx="184675" cy="1323040"/>
              </a:xfrm>
              <a:prstGeom prst="rect">
                <a:avLst/>
              </a:prstGeom>
              <a:noFill/>
              <a:ln>
                <a:noFill/>
              </a:ln>
            </p:spPr>
            <p:txBody>
              <a:bodyPr spcFirstLastPara="1" wrap="square" lIns="91401" tIns="45688" rIns="91401" bIns="45688" anchor="t" anchorCtr="0">
                <a:spAutoFit/>
              </a:bodyPr>
              <a:lstStyle/>
              <a:p>
                <a:endParaRPr sz="7998" b="1">
                  <a:solidFill>
                    <a:srgbClr val="1983AE"/>
                  </a:solidFill>
                  <a:latin typeface="Arial"/>
                  <a:ea typeface="Arial"/>
                  <a:cs typeface="Arial"/>
                  <a:sym typeface="Arial"/>
                </a:endParaRPr>
              </a:p>
            </p:txBody>
          </p:sp>
        </p:grpSp>
      </p:grpSp>
      <p:grpSp>
        <p:nvGrpSpPr>
          <p:cNvPr id="139" name="Google Shape;139;p11"/>
          <p:cNvGrpSpPr/>
          <p:nvPr/>
        </p:nvGrpSpPr>
        <p:grpSpPr>
          <a:xfrm>
            <a:off x="694157" y="4534810"/>
            <a:ext cx="8873242" cy="2260600"/>
            <a:chOff x="1353532" y="1448819"/>
            <a:chExt cx="5470350" cy="2261189"/>
          </a:xfrm>
        </p:grpSpPr>
        <p:grpSp>
          <p:nvGrpSpPr>
            <p:cNvPr id="140" name="Google Shape;140;p11"/>
            <p:cNvGrpSpPr/>
            <p:nvPr/>
          </p:nvGrpSpPr>
          <p:grpSpPr>
            <a:xfrm>
              <a:off x="1353532" y="1462141"/>
              <a:ext cx="4768971" cy="1009031"/>
              <a:chOff x="1426023" y="1096330"/>
              <a:chExt cx="3776353" cy="1009031"/>
            </a:xfrm>
          </p:grpSpPr>
          <p:sp>
            <p:nvSpPr>
              <p:cNvPr id="141" name="Google Shape;141;p11"/>
              <p:cNvSpPr/>
              <p:nvPr/>
            </p:nvSpPr>
            <p:spPr>
              <a:xfrm>
                <a:off x="1426023" y="1096330"/>
                <a:ext cx="3776353" cy="913777"/>
              </a:xfrm>
              <a:prstGeom prst="roundRect">
                <a:avLst>
                  <a:gd name="adj" fmla="val 16667"/>
                </a:avLst>
              </a:prstGeom>
              <a:solidFill>
                <a:srgbClr val="1983AE"/>
              </a:solidFill>
              <a:ln w="57150" cap="flat" cmpd="sng">
                <a:solidFill>
                  <a:srgbClr val="595959"/>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42" name="Google Shape;142;p11"/>
              <p:cNvSpPr/>
              <p:nvPr/>
            </p:nvSpPr>
            <p:spPr>
              <a:xfrm>
                <a:off x="1870190" y="1212809"/>
                <a:ext cx="2921330" cy="892552"/>
              </a:xfrm>
              <a:prstGeom prst="rect">
                <a:avLst/>
              </a:prstGeom>
              <a:noFill/>
              <a:ln>
                <a:noFill/>
              </a:ln>
            </p:spPr>
            <p:txBody>
              <a:bodyPr spcFirstLastPara="1" wrap="square" lIns="91401" tIns="45688" rIns="91401" bIns="45688" anchor="ctr" anchorCtr="0">
                <a:spAutoFit/>
              </a:bodyPr>
              <a:lstStyle/>
              <a:p>
                <a:r>
                  <a:rPr lang="en-GB" sz="2799" b="1">
                    <a:solidFill>
                      <a:schemeClr val="lt1"/>
                    </a:solidFill>
                    <a:latin typeface="Arial"/>
                    <a:ea typeface="Arial"/>
                    <a:cs typeface="Arial"/>
                    <a:sym typeface="Arial"/>
                  </a:rPr>
                  <a:t>Living away from home </a:t>
                </a:r>
                <a:endParaRPr sz="1799"/>
              </a:p>
              <a:p>
                <a:r>
                  <a:rPr lang="en-GB" sz="2399">
                    <a:solidFill>
                      <a:schemeClr val="lt1"/>
                    </a:solidFill>
                    <a:latin typeface="Arial"/>
                    <a:ea typeface="Arial"/>
                    <a:cs typeface="Arial"/>
                    <a:sym typeface="Arial"/>
                  </a:rPr>
                  <a:t>Outside of London</a:t>
                </a:r>
                <a:endParaRPr sz="2399">
                  <a:solidFill>
                    <a:schemeClr val="lt1"/>
                  </a:solidFill>
                  <a:latin typeface="Arial"/>
                  <a:ea typeface="Arial"/>
                  <a:cs typeface="Arial"/>
                  <a:sym typeface="Arial"/>
                </a:endParaRPr>
              </a:p>
            </p:txBody>
          </p:sp>
        </p:grpSp>
        <p:grpSp>
          <p:nvGrpSpPr>
            <p:cNvPr id="143" name="Google Shape;143;p11"/>
            <p:cNvGrpSpPr/>
            <p:nvPr/>
          </p:nvGrpSpPr>
          <p:grpSpPr>
            <a:xfrm>
              <a:off x="5443928" y="1448819"/>
              <a:ext cx="1379954" cy="2261189"/>
              <a:chOff x="5444344" y="1405719"/>
              <a:chExt cx="1379538" cy="2260507"/>
            </a:xfrm>
          </p:grpSpPr>
          <p:grpSp>
            <p:nvGrpSpPr>
              <p:cNvPr id="144" name="Google Shape;144;p11"/>
              <p:cNvGrpSpPr/>
              <p:nvPr/>
            </p:nvGrpSpPr>
            <p:grpSpPr>
              <a:xfrm>
                <a:off x="5444344" y="1405719"/>
                <a:ext cx="1379538" cy="1132763"/>
                <a:chOff x="-2002026" y="1"/>
                <a:chExt cx="1219303" cy="1000552"/>
              </a:xfrm>
            </p:grpSpPr>
            <p:sp>
              <p:nvSpPr>
                <p:cNvPr id="145" name="Google Shape;145;p11"/>
                <p:cNvSpPr/>
                <p:nvPr/>
              </p:nvSpPr>
              <p:spPr>
                <a:xfrm>
                  <a:off x="-1893319" y="1"/>
                  <a:ext cx="1001193" cy="1000552"/>
                </a:xfrm>
                <a:prstGeom prst="ellipse">
                  <a:avLst/>
                </a:prstGeom>
                <a:solidFill>
                  <a:schemeClr val="lt1"/>
                </a:solidFill>
                <a:ln w="76200" cap="flat" cmpd="sng">
                  <a:solidFill>
                    <a:srgbClr val="3F3F3F"/>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46" name="Google Shape;146;p11"/>
                <p:cNvSpPr txBox="1"/>
                <p:nvPr/>
              </p:nvSpPr>
              <p:spPr>
                <a:xfrm>
                  <a:off x="-2002026" y="148037"/>
                  <a:ext cx="1219303" cy="665731"/>
                </a:xfrm>
                <a:prstGeom prst="rect">
                  <a:avLst/>
                </a:prstGeom>
                <a:noFill/>
                <a:ln>
                  <a:noFill/>
                </a:ln>
              </p:spPr>
              <p:txBody>
                <a:bodyPr spcFirstLastPara="1" wrap="square" lIns="91401" tIns="45688" rIns="91401" bIns="45688" anchor="t" anchorCtr="0">
                  <a:spAutoFit/>
                </a:bodyPr>
                <a:lstStyle/>
                <a:p>
                  <a:pPr algn="ctr"/>
                  <a:r>
                    <a:rPr lang="en-GB" sz="1799" b="1" dirty="0">
                      <a:solidFill>
                        <a:schemeClr val="dk1"/>
                      </a:solidFill>
                      <a:highlight>
                        <a:srgbClr val="FFFF00"/>
                      </a:highlight>
                      <a:latin typeface="Calibri"/>
                      <a:ea typeface="Calibri"/>
                      <a:cs typeface="Calibri"/>
                      <a:sym typeface="Calibri"/>
                    </a:rPr>
                    <a:t>Up to</a:t>
                  </a:r>
                  <a:endParaRPr sz="1799" dirty="0">
                    <a:highlight>
                      <a:srgbClr val="FFFF00"/>
                    </a:highlight>
                  </a:endParaRPr>
                </a:p>
                <a:p>
                  <a:pPr algn="ctr"/>
                  <a:r>
                    <a:rPr lang="en-GB" sz="2499" b="1" dirty="0">
                      <a:solidFill>
                        <a:schemeClr val="dk1"/>
                      </a:solidFill>
                      <a:latin typeface="Calibri"/>
                      <a:ea typeface="Calibri"/>
                      <a:cs typeface="Calibri"/>
                      <a:sym typeface="Calibri"/>
                    </a:rPr>
                    <a:t>£10,830</a:t>
                  </a:r>
                  <a:endParaRPr sz="2499" b="1" dirty="0">
                    <a:solidFill>
                      <a:schemeClr val="dk1"/>
                    </a:solidFill>
                    <a:latin typeface="Calibri"/>
                    <a:ea typeface="Calibri"/>
                    <a:cs typeface="Calibri"/>
                    <a:sym typeface="Calibri"/>
                  </a:endParaRPr>
                </a:p>
              </p:txBody>
            </p:sp>
          </p:grpSp>
          <p:sp>
            <p:nvSpPr>
              <p:cNvPr id="147" name="Google Shape;147;p11"/>
              <p:cNvSpPr txBox="1"/>
              <p:nvPr/>
            </p:nvSpPr>
            <p:spPr>
              <a:xfrm>
                <a:off x="5884318" y="2343186"/>
                <a:ext cx="806434" cy="1323040"/>
              </a:xfrm>
              <a:prstGeom prst="rect">
                <a:avLst/>
              </a:prstGeom>
              <a:noFill/>
              <a:ln>
                <a:noFill/>
              </a:ln>
            </p:spPr>
            <p:txBody>
              <a:bodyPr spcFirstLastPara="1" wrap="square" lIns="91401" tIns="45688" rIns="91401" bIns="45688" anchor="t" anchorCtr="0">
                <a:spAutoFit/>
              </a:bodyPr>
              <a:lstStyle/>
              <a:p>
                <a:endParaRPr sz="7998" b="1">
                  <a:solidFill>
                    <a:srgbClr val="1983AE"/>
                  </a:solidFill>
                  <a:latin typeface="Arial"/>
                  <a:ea typeface="Arial"/>
                  <a:cs typeface="Arial"/>
                  <a:sym typeface="Arial"/>
                </a:endParaRPr>
              </a:p>
            </p:txBody>
          </p:sp>
        </p:grpSp>
      </p:grpSp>
      <p:grpSp>
        <p:nvGrpSpPr>
          <p:cNvPr id="148" name="Google Shape;148;p11"/>
          <p:cNvGrpSpPr/>
          <p:nvPr/>
        </p:nvGrpSpPr>
        <p:grpSpPr>
          <a:xfrm>
            <a:off x="624817" y="2602543"/>
            <a:ext cx="8134784" cy="1448927"/>
            <a:chOff x="1314781" y="4201606"/>
            <a:chExt cx="7121807" cy="1133106"/>
          </a:xfrm>
        </p:grpSpPr>
        <p:grpSp>
          <p:nvGrpSpPr>
            <p:cNvPr id="149" name="Google Shape;149;p11"/>
            <p:cNvGrpSpPr/>
            <p:nvPr/>
          </p:nvGrpSpPr>
          <p:grpSpPr>
            <a:xfrm>
              <a:off x="1314781" y="4414517"/>
              <a:ext cx="6414088" cy="727203"/>
              <a:chOff x="1228664" y="3981183"/>
              <a:chExt cx="5379901" cy="727203"/>
            </a:xfrm>
          </p:grpSpPr>
          <p:sp>
            <p:nvSpPr>
              <p:cNvPr id="150" name="Google Shape;150;p11"/>
              <p:cNvSpPr/>
              <p:nvPr/>
            </p:nvSpPr>
            <p:spPr>
              <a:xfrm>
                <a:off x="1228664" y="3981183"/>
                <a:ext cx="5345557" cy="724398"/>
              </a:xfrm>
              <a:prstGeom prst="roundRect">
                <a:avLst>
                  <a:gd name="adj" fmla="val 16667"/>
                </a:avLst>
              </a:prstGeom>
              <a:solidFill>
                <a:srgbClr val="1983AE"/>
              </a:solidFill>
              <a:ln w="57150" cap="flat" cmpd="sng">
                <a:solidFill>
                  <a:srgbClr val="3F3F3F"/>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51" name="Google Shape;151;p11"/>
              <p:cNvSpPr/>
              <p:nvPr/>
            </p:nvSpPr>
            <p:spPr>
              <a:xfrm>
                <a:off x="1744807" y="4010797"/>
                <a:ext cx="4863758" cy="697589"/>
              </a:xfrm>
              <a:prstGeom prst="rect">
                <a:avLst/>
              </a:prstGeom>
              <a:noFill/>
              <a:ln>
                <a:noFill/>
              </a:ln>
            </p:spPr>
            <p:txBody>
              <a:bodyPr spcFirstLastPara="1" wrap="square" lIns="91401" tIns="45688" rIns="91401" bIns="45688" anchor="t" anchorCtr="0">
                <a:spAutoFit/>
              </a:bodyPr>
              <a:lstStyle/>
              <a:p>
                <a:r>
                  <a:rPr lang="en-GB" sz="2799" b="1">
                    <a:solidFill>
                      <a:schemeClr val="lt1"/>
                    </a:solidFill>
                    <a:latin typeface="Arial"/>
                    <a:ea typeface="Arial"/>
                    <a:cs typeface="Arial"/>
                    <a:sym typeface="Arial"/>
                  </a:rPr>
                  <a:t>London </a:t>
                </a:r>
                <a:endParaRPr sz="2799" b="1">
                  <a:solidFill>
                    <a:schemeClr val="lt1"/>
                  </a:solidFill>
                  <a:latin typeface="Arial"/>
                  <a:ea typeface="Arial"/>
                  <a:cs typeface="Arial"/>
                  <a:sym typeface="Arial"/>
                </a:endParaRPr>
              </a:p>
              <a:p>
                <a:r>
                  <a:rPr lang="en-GB" sz="2399">
                    <a:solidFill>
                      <a:schemeClr val="lt1"/>
                    </a:solidFill>
                    <a:latin typeface="Arial"/>
                    <a:ea typeface="Arial"/>
                    <a:cs typeface="Arial"/>
                    <a:sym typeface="Arial"/>
                  </a:rPr>
                  <a:t>Live away from home &amp; study in London</a:t>
                </a:r>
                <a:endParaRPr sz="2399">
                  <a:solidFill>
                    <a:schemeClr val="lt1"/>
                  </a:solidFill>
                  <a:latin typeface="Arial"/>
                  <a:ea typeface="Arial"/>
                  <a:cs typeface="Arial"/>
                  <a:sym typeface="Arial"/>
                </a:endParaRPr>
              </a:p>
            </p:txBody>
          </p:sp>
        </p:grpSp>
        <p:grpSp>
          <p:nvGrpSpPr>
            <p:cNvPr id="153" name="Google Shape;153;p11"/>
            <p:cNvGrpSpPr/>
            <p:nvPr/>
          </p:nvGrpSpPr>
          <p:grpSpPr>
            <a:xfrm>
              <a:off x="7056634" y="4201606"/>
              <a:ext cx="1379954" cy="1133106"/>
              <a:chOff x="-2002026" y="1"/>
              <a:chExt cx="1219303" cy="1000552"/>
            </a:xfrm>
          </p:grpSpPr>
          <p:sp>
            <p:nvSpPr>
              <p:cNvPr id="154" name="Google Shape;154;p11"/>
              <p:cNvSpPr/>
              <p:nvPr/>
            </p:nvSpPr>
            <p:spPr>
              <a:xfrm>
                <a:off x="-1893319" y="1"/>
                <a:ext cx="1001193" cy="1000552"/>
              </a:xfrm>
              <a:prstGeom prst="ellipse">
                <a:avLst/>
              </a:prstGeom>
              <a:solidFill>
                <a:schemeClr val="lt1"/>
              </a:solidFill>
              <a:ln w="76200" cap="flat" cmpd="sng">
                <a:solidFill>
                  <a:srgbClr val="3F3F3F"/>
                </a:solidFill>
                <a:prstDash val="solid"/>
                <a:round/>
                <a:headEnd type="none" w="sm" len="sm"/>
                <a:tailEnd type="none" w="sm" len="sm"/>
              </a:ln>
            </p:spPr>
            <p:txBody>
              <a:bodyPr spcFirstLastPara="1" wrap="square" lIns="91401" tIns="45688" rIns="91401" bIns="45688" anchor="ctr" anchorCtr="0">
                <a:noAutofit/>
              </a:bodyPr>
              <a:lstStyle/>
              <a:p>
                <a:pPr algn="ctr"/>
                <a:endParaRPr sz="1799">
                  <a:solidFill>
                    <a:schemeClr val="lt1"/>
                  </a:solidFill>
                  <a:latin typeface="Calibri"/>
                  <a:ea typeface="Calibri"/>
                  <a:cs typeface="Calibri"/>
                  <a:sym typeface="Calibri"/>
                </a:endParaRPr>
              </a:p>
            </p:txBody>
          </p:sp>
          <p:sp>
            <p:nvSpPr>
              <p:cNvPr id="155" name="Google Shape;155;p11"/>
              <p:cNvSpPr txBox="1"/>
              <p:nvPr/>
            </p:nvSpPr>
            <p:spPr>
              <a:xfrm>
                <a:off x="-2002026" y="148036"/>
                <a:ext cx="1219303" cy="509744"/>
              </a:xfrm>
              <a:prstGeom prst="rect">
                <a:avLst/>
              </a:prstGeom>
              <a:noFill/>
              <a:ln>
                <a:noFill/>
              </a:ln>
            </p:spPr>
            <p:txBody>
              <a:bodyPr spcFirstLastPara="1" wrap="square" lIns="91401" tIns="45688" rIns="91401" bIns="45688" anchor="t" anchorCtr="0">
                <a:spAutoFit/>
              </a:bodyPr>
              <a:lstStyle/>
              <a:p>
                <a:pPr algn="ctr"/>
                <a:r>
                  <a:rPr lang="en-GB" sz="1799" b="1" dirty="0">
                    <a:solidFill>
                      <a:schemeClr val="dk1"/>
                    </a:solidFill>
                    <a:highlight>
                      <a:srgbClr val="FFFF00"/>
                    </a:highlight>
                    <a:latin typeface="Calibri"/>
                    <a:ea typeface="Calibri"/>
                    <a:cs typeface="Calibri"/>
                    <a:sym typeface="Calibri"/>
                  </a:rPr>
                  <a:t>Up to</a:t>
                </a:r>
                <a:endParaRPr sz="1799" dirty="0">
                  <a:highlight>
                    <a:srgbClr val="FFFF00"/>
                  </a:highlight>
                </a:endParaRPr>
              </a:p>
              <a:p>
                <a:pPr algn="ctr"/>
                <a:r>
                  <a:rPr lang="en-GB" sz="2399" b="1" dirty="0">
                    <a:solidFill>
                      <a:schemeClr val="dk1"/>
                    </a:solidFill>
                    <a:latin typeface="Calibri"/>
                    <a:ea typeface="Calibri"/>
                    <a:cs typeface="Calibri"/>
                    <a:sym typeface="Calibri"/>
                  </a:rPr>
                  <a:t>£14,135</a:t>
                </a:r>
                <a:endParaRPr sz="2399" b="1" dirty="0">
                  <a:solidFill>
                    <a:schemeClr val="dk1"/>
                  </a:solidFill>
                  <a:latin typeface="Calibri"/>
                  <a:ea typeface="Calibri"/>
                  <a:cs typeface="Calibri"/>
                  <a:sym typeface="Calibri"/>
                </a:endParaRPr>
              </a:p>
            </p:txBody>
          </p:sp>
        </p:grpSp>
      </p:grpSp>
      <p:sp>
        <p:nvSpPr>
          <p:cNvPr id="157" name="Google Shape;157;p11"/>
          <p:cNvSpPr txBox="1"/>
          <p:nvPr/>
        </p:nvSpPr>
        <p:spPr>
          <a:xfrm>
            <a:off x="171819" y="221207"/>
            <a:ext cx="10926749" cy="584623"/>
          </a:xfrm>
          <a:prstGeom prst="rect">
            <a:avLst/>
          </a:prstGeom>
          <a:noFill/>
          <a:ln>
            <a:noFill/>
          </a:ln>
        </p:spPr>
        <p:txBody>
          <a:bodyPr spcFirstLastPara="1" wrap="square" lIns="91401" tIns="45688" rIns="91401" bIns="45688" anchor="t" anchorCtr="0">
            <a:spAutoFit/>
          </a:bodyPr>
          <a:lstStyle/>
          <a:p>
            <a:r>
              <a:rPr lang="en-GB" sz="3199" dirty="0">
                <a:solidFill>
                  <a:srgbClr val="0070C0"/>
                </a:solidFill>
                <a:latin typeface="Arial"/>
                <a:ea typeface="Arial"/>
                <a:cs typeface="Arial"/>
                <a:sym typeface="Arial"/>
              </a:rPr>
              <a:t>For the academic year 2026/7 </a:t>
            </a:r>
            <a:r>
              <a:rPr lang="en-GB" sz="3199" b="1" u="sng" dirty="0">
                <a:solidFill>
                  <a:srgbClr val="0070C0"/>
                </a:solidFill>
                <a:latin typeface="Arial"/>
                <a:ea typeface="Arial"/>
                <a:cs typeface="Arial"/>
                <a:sym typeface="Arial"/>
              </a:rPr>
              <a:t>maximum</a:t>
            </a:r>
            <a:r>
              <a:rPr lang="en-GB" sz="3199" dirty="0">
                <a:solidFill>
                  <a:srgbClr val="0070C0"/>
                </a:solidFill>
                <a:latin typeface="Arial"/>
                <a:ea typeface="Arial"/>
                <a:cs typeface="Arial"/>
                <a:sym typeface="Arial"/>
              </a:rPr>
              <a:t> amounts are</a:t>
            </a:r>
            <a:endParaRPr sz="3199" dirty="0">
              <a:solidFill>
                <a:srgbClr val="0070C0"/>
              </a:solidFill>
              <a:latin typeface="Arial"/>
              <a:ea typeface="Arial"/>
              <a:cs typeface="Arial"/>
              <a:sym typeface="Arial"/>
            </a:endParaRPr>
          </a:p>
        </p:txBody>
      </p:sp>
      <p:pic>
        <p:nvPicPr>
          <p:cNvPr id="3" name="Picture 2">
            <a:extLst>
              <a:ext uri="{FF2B5EF4-FFF2-40B4-BE49-F238E27FC236}">
                <a16:creationId xmlns:a16="http://schemas.microsoft.com/office/drawing/2014/main" id="{AA4D745F-6EFC-D41F-53E5-9D9813A5600A}"/>
              </a:ext>
            </a:extLst>
          </p:cNvPr>
          <p:cNvPicPr>
            <a:picLocks noChangeAspect="1"/>
          </p:cNvPicPr>
          <p:nvPr/>
        </p:nvPicPr>
        <p:blipFill>
          <a:blip r:embed="rId3"/>
          <a:stretch>
            <a:fillRect/>
          </a:stretch>
        </p:blipFill>
        <p:spPr>
          <a:xfrm>
            <a:off x="10139082" y="2717406"/>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1000"/>
                                        <p:tgtEl>
                                          <p:spTgt spid="1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9"/>
                                        </p:tgtEl>
                                        <p:attrNameLst>
                                          <p:attrName>style.visibility</p:attrName>
                                        </p:attrNameLst>
                                      </p:cBhvr>
                                      <p:to>
                                        <p:strVal val="visible"/>
                                      </p:to>
                                    </p:set>
                                    <p:animEffect transition="in" filter="fade">
                                      <p:cBhvr>
                                        <p:cTn id="12" dur="1000"/>
                                        <p:tgtEl>
                                          <p:spTgt spid="13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8"/>
                                        </p:tgtEl>
                                        <p:attrNameLst>
                                          <p:attrName>style.visibility</p:attrName>
                                        </p:attrNameLst>
                                      </p:cBhvr>
                                      <p:to>
                                        <p:strVal val="visible"/>
                                      </p:to>
                                    </p:set>
                                    <p:animEffect transition="in" filter="fade">
                                      <p:cBhvr>
                                        <p:cTn id="17" dur="1000"/>
                                        <p:tgtEl>
                                          <p:spTgt spid="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6" name="Google Shape;166;p12"/>
          <p:cNvSpPr txBox="1"/>
          <p:nvPr/>
        </p:nvSpPr>
        <p:spPr>
          <a:xfrm>
            <a:off x="246398" y="207110"/>
            <a:ext cx="3742896" cy="523027"/>
          </a:xfrm>
          <a:prstGeom prst="rect">
            <a:avLst/>
          </a:prstGeom>
          <a:noFill/>
          <a:ln>
            <a:noFill/>
          </a:ln>
        </p:spPr>
        <p:txBody>
          <a:bodyPr spcFirstLastPara="1" wrap="square" lIns="91401" tIns="45688" rIns="91401" bIns="45688" anchor="t" anchorCtr="0">
            <a:spAutoFit/>
          </a:bodyPr>
          <a:lstStyle/>
          <a:p>
            <a:r>
              <a:rPr lang="en-GB" sz="2799" b="1" i="1" dirty="0">
                <a:solidFill>
                  <a:srgbClr val="0070C0"/>
                </a:solidFill>
                <a:latin typeface="Arial"/>
                <a:ea typeface="Arial"/>
                <a:cs typeface="Arial"/>
                <a:sym typeface="Arial"/>
              </a:rPr>
              <a:t>How are you paid?</a:t>
            </a:r>
            <a:endParaRPr sz="2799" b="1" i="1" dirty="0">
              <a:solidFill>
                <a:srgbClr val="0070C0"/>
              </a:solidFill>
              <a:latin typeface="Arial"/>
              <a:ea typeface="Arial"/>
              <a:cs typeface="Arial"/>
              <a:sym typeface="Arial"/>
            </a:endParaRPr>
          </a:p>
        </p:txBody>
      </p:sp>
      <p:sp>
        <p:nvSpPr>
          <p:cNvPr id="167" name="Google Shape;167;p12"/>
          <p:cNvSpPr/>
          <p:nvPr/>
        </p:nvSpPr>
        <p:spPr>
          <a:xfrm>
            <a:off x="165375" y="828202"/>
            <a:ext cx="11307340" cy="2522934"/>
          </a:xfrm>
          <a:prstGeom prst="rect">
            <a:avLst/>
          </a:prstGeom>
          <a:noFill/>
          <a:ln>
            <a:noFill/>
          </a:ln>
        </p:spPr>
        <p:txBody>
          <a:bodyPr spcFirstLastPara="1" wrap="square" lIns="91401" tIns="45688" rIns="91401" bIns="45688" anchor="t" anchorCtr="0">
            <a:spAutoFit/>
          </a:bodyPr>
          <a:lstStyle/>
          <a:p>
            <a:r>
              <a:rPr lang="en-GB" sz="2799" dirty="0">
                <a:solidFill>
                  <a:srgbClr val="0070C0"/>
                </a:solidFill>
                <a:latin typeface="Calibri"/>
                <a:ea typeface="Calibri"/>
                <a:cs typeface="Calibri"/>
                <a:sym typeface="Calibri"/>
              </a:rPr>
              <a:t>Maintenance Loans are paid directly to you three times a year, normally around the start of each term.</a:t>
            </a:r>
          </a:p>
          <a:p>
            <a:endParaRPr sz="1799" dirty="0">
              <a:solidFill>
                <a:srgbClr val="0070C0"/>
              </a:solidFill>
            </a:endParaRPr>
          </a:p>
          <a:p>
            <a:r>
              <a:rPr lang="en-GB" sz="2799" dirty="0">
                <a:solidFill>
                  <a:srgbClr val="0070C0"/>
                </a:solidFill>
                <a:latin typeface="Calibri"/>
                <a:ea typeface="Calibri"/>
                <a:cs typeface="Calibri"/>
                <a:sym typeface="Calibri"/>
              </a:rPr>
              <a:t>You must have a UK bank or building society account in your own name and you’ll need to register at your university or college before you can receive your first payment.</a:t>
            </a:r>
            <a:endParaRPr sz="1799" dirty="0">
              <a:solidFill>
                <a:srgbClr val="0070C0"/>
              </a:solidFill>
            </a:endParaRPr>
          </a:p>
        </p:txBody>
      </p:sp>
    </p:spTree>
    <p:extLst>
      <p:ext uri="{BB962C8B-B14F-4D97-AF65-F5344CB8AC3E}">
        <p14:creationId xmlns:p14="http://schemas.microsoft.com/office/powerpoint/2010/main" val="253962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7"/>
                                        </p:tgtEl>
                                        <p:attrNameLst>
                                          <p:attrName>style.visibility</p:attrName>
                                        </p:attrNameLst>
                                      </p:cBhvr>
                                      <p:to>
                                        <p:strVal val="visible"/>
                                      </p:to>
                                    </p:set>
                                    <p:anim calcmode="lin" valueType="num">
                                      <p:cBhvr additive="base">
                                        <p:cTn id="7" dur="500"/>
                                        <p:tgtEl>
                                          <p:spTgt spid="16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2"/>
          <p:cNvSpPr txBox="1"/>
          <p:nvPr/>
        </p:nvSpPr>
        <p:spPr>
          <a:xfrm>
            <a:off x="120892" y="786942"/>
            <a:ext cx="11432846" cy="2643790"/>
          </a:xfrm>
          <a:prstGeom prst="rect">
            <a:avLst/>
          </a:prstGeom>
          <a:noFill/>
          <a:ln>
            <a:noFill/>
          </a:ln>
        </p:spPr>
        <p:txBody>
          <a:bodyPr spcFirstLastPara="1" wrap="square" lIns="91401" tIns="45688" rIns="91401" bIns="45688" anchor="t" anchorCtr="0">
            <a:noAutofit/>
          </a:bodyPr>
          <a:lstStyle/>
          <a:p>
            <a:pPr marL="431870" indent="-359891"/>
            <a:r>
              <a:rPr lang="en-GB" sz="2799" dirty="0">
                <a:solidFill>
                  <a:srgbClr val="0070C0"/>
                </a:solidFill>
                <a:latin typeface="Arial"/>
                <a:ea typeface="Arial"/>
                <a:cs typeface="Arial"/>
                <a:sym typeface="Arial"/>
              </a:rPr>
              <a:t>Yes! This may be available if you:</a:t>
            </a:r>
            <a:endParaRPr sz="2799" dirty="0">
              <a:solidFill>
                <a:srgbClr val="0070C0"/>
              </a:solidFill>
              <a:latin typeface="Arial"/>
              <a:ea typeface="Arial"/>
              <a:cs typeface="Arial"/>
              <a:sym typeface="Arial"/>
            </a:endParaRPr>
          </a:p>
          <a:p>
            <a:pPr marL="71978"/>
            <a:endParaRPr sz="2799" dirty="0">
              <a:solidFill>
                <a:srgbClr val="0070C0"/>
              </a:solidFill>
              <a:latin typeface="Arial"/>
              <a:ea typeface="Arial"/>
              <a:cs typeface="Arial"/>
              <a:sym typeface="Arial"/>
            </a:endParaRPr>
          </a:p>
          <a:p>
            <a:pPr marL="71979">
              <a:buClr>
                <a:schemeClr val="lt1"/>
              </a:buClr>
              <a:buSzPts val="2800"/>
            </a:pPr>
            <a:r>
              <a:rPr lang="en-GB" sz="2799" dirty="0">
                <a:solidFill>
                  <a:srgbClr val="0070C0"/>
                </a:solidFill>
                <a:latin typeface="Arial"/>
                <a:ea typeface="Arial"/>
                <a:cs typeface="Arial"/>
                <a:sym typeface="Arial"/>
              </a:rPr>
              <a:t>- Have a disability, including a long-term health condition, mental-health condition or specific learning difficulty. </a:t>
            </a:r>
          </a:p>
          <a:p>
            <a:pPr marL="71979">
              <a:buClr>
                <a:schemeClr val="lt1"/>
              </a:buClr>
              <a:buSzPts val="2800"/>
            </a:pPr>
            <a:endParaRPr lang="en-GB" sz="2799" dirty="0">
              <a:solidFill>
                <a:srgbClr val="0070C0"/>
              </a:solidFill>
              <a:latin typeface="Arial"/>
              <a:ea typeface="Arial"/>
              <a:cs typeface="Arial"/>
              <a:sym typeface="Arial"/>
            </a:endParaRPr>
          </a:p>
          <a:p>
            <a:pPr marL="71979">
              <a:buClr>
                <a:schemeClr val="lt1"/>
              </a:buClr>
              <a:buSzPts val="2800"/>
            </a:pPr>
            <a:r>
              <a:rPr lang="en-GB" sz="2799" dirty="0">
                <a:solidFill>
                  <a:srgbClr val="0070C0"/>
                </a:solidFill>
                <a:latin typeface="Arial"/>
                <a:ea typeface="Arial"/>
                <a:cs typeface="Arial"/>
                <a:sym typeface="Arial"/>
              </a:rPr>
              <a:t>- Many universities also offer bursary payments - contact them directly to find out more.</a:t>
            </a:r>
          </a:p>
          <a:p>
            <a:pPr marL="71979">
              <a:buClr>
                <a:schemeClr val="lt1"/>
              </a:buClr>
              <a:buSzPts val="2800"/>
            </a:pPr>
            <a:endParaRPr lang="en-GB" sz="2799" dirty="0">
              <a:solidFill>
                <a:srgbClr val="0070C0"/>
              </a:solidFill>
              <a:latin typeface="Arial"/>
              <a:ea typeface="Arial"/>
              <a:cs typeface="Arial"/>
              <a:sym typeface="Arial"/>
            </a:endParaRPr>
          </a:p>
          <a:p>
            <a:pPr marL="71979">
              <a:buClr>
                <a:schemeClr val="lt1"/>
              </a:buClr>
              <a:buSzPts val="2800"/>
            </a:pPr>
            <a:r>
              <a:rPr lang="en-GB" sz="2799" dirty="0">
                <a:solidFill>
                  <a:srgbClr val="0070C0"/>
                </a:solidFill>
                <a:latin typeface="Arial"/>
                <a:ea typeface="Arial"/>
                <a:cs typeface="Arial"/>
                <a:sym typeface="Arial"/>
                <a:hlinkClick r:id="rId3"/>
              </a:rPr>
              <a:t>https://www.gov.uk/extra-money-university-college-study</a:t>
            </a:r>
            <a:endParaRPr lang="en-GB" sz="2799" dirty="0">
              <a:solidFill>
                <a:srgbClr val="0070C0"/>
              </a:solidFill>
              <a:latin typeface="Arial"/>
              <a:ea typeface="Arial"/>
              <a:cs typeface="Arial"/>
              <a:sym typeface="Arial"/>
            </a:endParaRPr>
          </a:p>
          <a:p>
            <a:pPr marL="71979">
              <a:buClr>
                <a:schemeClr val="lt1"/>
              </a:buClr>
              <a:buSzPts val="2800"/>
            </a:pPr>
            <a:endParaRPr lang="en-GB" sz="2799" dirty="0">
              <a:solidFill>
                <a:srgbClr val="0070C0"/>
              </a:solidFill>
              <a:latin typeface="Arial"/>
              <a:ea typeface="Arial"/>
              <a:cs typeface="Arial"/>
              <a:sym typeface="Arial"/>
            </a:endParaRPr>
          </a:p>
          <a:p>
            <a:pPr marL="71979">
              <a:buClr>
                <a:schemeClr val="lt1"/>
              </a:buClr>
              <a:buSzPts val="2800"/>
            </a:pPr>
            <a:endParaRPr sz="1999" b="1" dirty="0">
              <a:solidFill>
                <a:srgbClr val="0070C0"/>
              </a:solidFill>
              <a:latin typeface="Arial"/>
              <a:ea typeface="Arial"/>
              <a:cs typeface="Arial"/>
              <a:sym typeface="Arial"/>
            </a:endParaRPr>
          </a:p>
        </p:txBody>
      </p:sp>
      <p:sp>
        <p:nvSpPr>
          <p:cNvPr id="165" name="Google Shape;165;p12"/>
          <p:cNvSpPr txBox="1"/>
          <p:nvPr/>
        </p:nvSpPr>
        <p:spPr>
          <a:xfrm>
            <a:off x="336860" y="218602"/>
            <a:ext cx="8421658" cy="492443"/>
          </a:xfrm>
          <a:prstGeom prst="rect">
            <a:avLst/>
          </a:prstGeom>
          <a:noFill/>
          <a:ln>
            <a:noFill/>
          </a:ln>
        </p:spPr>
        <p:txBody>
          <a:bodyPr spcFirstLastPara="1" wrap="square" lIns="0" tIns="0" rIns="0" bIns="0" anchor="t" anchorCtr="0">
            <a:spAutoFit/>
          </a:bodyPr>
          <a:lstStyle/>
          <a:p>
            <a:r>
              <a:rPr lang="en-GB" sz="3200" b="1" i="1" dirty="0">
                <a:solidFill>
                  <a:srgbClr val="0070C0"/>
                </a:solidFill>
                <a:latin typeface="Arial"/>
                <a:ea typeface="Arial"/>
                <a:cs typeface="Arial"/>
                <a:sym typeface="Arial"/>
              </a:rPr>
              <a:t>Is there any other financial support?</a:t>
            </a:r>
            <a:endParaRPr lang="en-GB" sz="2000" b="1" i="1" dirty="0">
              <a:solidFill>
                <a:srgbClr val="0070C0"/>
              </a:solidFill>
            </a:endParaRPr>
          </a:p>
        </p:txBody>
      </p:sp>
      <p:pic>
        <p:nvPicPr>
          <p:cNvPr id="3" name="Picture 2">
            <a:extLst>
              <a:ext uri="{FF2B5EF4-FFF2-40B4-BE49-F238E27FC236}">
                <a16:creationId xmlns:a16="http://schemas.microsoft.com/office/drawing/2014/main" id="{C8B80B41-07BF-B8C8-2655-872AB961304A}"/>
              </a:ext>
            </a:extLst>
          </p:cNvPr>
          <p:cNvPicPr>
            <a:picLocks noChangeAspect="1"/>
          </p:cNvPicPr>
          <p:nvPr/>
        </p:nvPicPr>
        <p:blipFill>
          <a:blip r:embed="rId4"/>
          <a:stretch>
            <a:fillRect/>
          </a:stretch>
        </p:blipFill>
        <p:spPr>
          <a:xfrm>
            <a:off x="10635940" y="218602"/>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fade">
                                      <p:cBhvr>
                                        <p:cTn id="7" dur="1000"/>
                                        <p:tgtEl>
                                          <p:spTgt spid="164"/>
                                        </p:tgtEl>
                                      </p:cBhvr>
                                    </p:animEffect>
                                    <p:anim calcmode="lin" valueType="num">
                                      <p:cBhvr>
                                        <p:cTn id="8" dur="1000" fill="hold"/>
                                        <p:tgtEl>
                                          <p:spTgt spid="164"/>
                                        </p:tgtEl>
                                        <p:attrNameLst>
                                          <p:attrName>ppt_x</p:attrName>
                                        </p:attrNameLst>
                                      </p:cBhvr>
                                      <p:tavLst>
                                        <p:tav tm="0">
                                          <p:val>
                                            <p:strVal val="#ppt_x"/>
                                          </p:val>
                                        </p:tav>
                                        <p:tav tm="100000">
                                          <p:val>
                                            <p:strVal val="#ppt_x"/>
                                          </p:val>
                                        </p:tav>
                                      </p:tavLst>
                                    </p:anim>
                                    <p:anim calcmode="lin" valueType="num">
                                      <p:cBhvr>
                                        <p:cTn id="9" dur="1000" fill="hold"/>
                                        <p:tgtEl>
                                          <p:spTgt spid="16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3"/>
          <p:cNvSpPr txBox="1"/>
          <p:nvPr/>
        </p:nvSpPr>
        <p:spPr>
          <a:xfrm>
            <a:off x="1676674" y="216650"/>
            <a:ext cx="9070646" cy="1830794"/>
          </a:xfrm>
          <a:prstGeom prst="rect">
            <a:avLst/>
          </a:prstGeom>
          <a:noFill/>
          <a:ln>
            <a:noFill/>
          </a:ln>
        </p:spPr>
        <p:txBody>
          <a:bodyPr spcFirstLastPara="1" wrap="square" lIns="0" tIns="0" rIns="0" bIns="0" anchor="t" anchorCtr="0">
            <a:spAutoFit/>
          </a:bodyPr>
          <a:lstStyle/>
          <a:p>
            <a:r>
              <a:rPr lang="en-GB" sz="3199" b="1" i="1" dirty="0">
                <a:solidFill>
                  <a:srgbClr val="7030A0"/>
                </a:solidFill>
                <a:latin typeface="Arial"/>
                <a:ea typeface="Arial"/>
                <a:cs typeface="Arial"/>
                <a:sym typeface="Arial"/>
              </a:rPr>
              <a:t>Section 2 - How to apply for student finance</a:t>
            </a:r>
            <a:endParaRPr sz="1799" b="1" i="1" dirty="0">
              <a:solidFill>
                <a:srgbClr val="7030A0"/>
              </a:solidFill>
            </a:endParaRPr>
          </a:p>
          <a:p>
            <a:pPr>
              <a:spcBef>
                <a:spcPts val="600"/>
              </a:spcBef>
            </a:pPr>
            <a:endParaRPr sz="3199" dirty="0">
              <a:solidFill>
                <a:srgbClr val="7030A0"/>
              </a:solidFill>
              <a:latin typeface="Arial"/>
              <a:ea typeface="Arial"/>
              <a:cs typeface="Arial"/>
              <a:sym typeface="Arial"/>
            </a:endParaRPr>
          </a:p>
          <a:p>
            <a:pPr>
              <a:spcBef>
                <a:spcPts val="600"/>
              </a:spcBef>
            </a:pPr>
            <a:endParaRPr sz="1999" dirty="0">
              <a:solidFill>
                <a:srgbClr val="7030A0"/>
              </a:solidFill>
              <a:latin typeface="Arial"/>
              <a:ea typeface="Arial"/>
              <a:cs typeface="Arial"/>
              <a:sym typeface="Arial"/>
            </a:endParaRPr>
          </a:p>
          <a:p>
            <a:pPr>
              <a:spcBef>
                <a:spcPts val="600"/>
              </a:spcBef>
            </a:pPr>
            <a:endParaRPr sz="1999" dirty="0">
              <a:solidFill>
                <a:srgbClr val="7030A0"/>
              </a:solidFill>
              <a:latin typeface="Arial"/>
              <a:ea typeface="Arial"/>
              <a:cs typeface="Arial"/>
              <a:sym typeface="Arial"/>
            </a:endParaRPr>
          </a:p>
        </p:txBody>
      </p:sp>
      <p:sp>
        <p:nvSpPr>
          <p:cNvPr id="173" name="Google Shape;173;p13"/>
          <p:cNvSpPr txBox="1"/>
          <p:nvPr/>
        </p:nvSpPr>
        <p:spPr>
          <a:xfrm>
            <a:off x="308024" y="909376"/>
            <a:ext cx="11374302" cy="3107734"/>
          </a:xfrm>
          <a:prstGeom prst="rect">
            <a:avLst/>
          </a:prstGeom>
          <a:noFill/>
          <a:ln>
            <a:noFill/>
          </a:ln>
        </p:spPr>
        <p:txBody>
          <a:bodyPr spcFirstLastPara="1" wrap="square" lIns="91401" tIns="45688" rIns="91401" bIns="45688" anchor="t" anchorCtr="0">
            <a:spAutoFit/>
          </a:bodyPr>
          <a:lstStyle/>
          <a:p>
            <a:r>
              <a:rPr lang="en-GB" sz="2799" dirty="0">
                <a:solidFill>
                  <a:srgbClr val="7030A0"/>
                </a:solidFill>
                <a:latin typeface="Arial"/>
                <a:ea typeface="Arial"/>
                <a:cs typeface="Arial"/>
                <a:sym typeface="Arial"/>
              </a:rPr>
              <a:t>- This is done </a:t>
            </a:r>
            <a:r>
              <a:rPr lang="en-GB" sz="2799" b="1" dirty="0">
                <a:solidFill>
                  <a:srgbClr val="7030A0"/>
                </a:solidFill>
                <a:latin typeface="Arial"/>
                <a:ea typeface="Arial"/>
                <a:cs typeface="Arial"/>
                <a:sym typeface="Arial"/>
              </a:rPr>
              <a:t>online</a:t>
            </a:r>
            <a:r>
              <a:rPr lang="en-GB" sz="2799" dirty="0">
                <a:solidFill>
                  <a:srgbClr val="7030A0"/>
                </a:solidFill>
                <a:latin typeface="Arial"/>
                <a:ea typeface="Arial"/>
                <a:cs typeface="Arial"/>
                <a:sym typeface="Arial"/>
              </a:rPr>
              <a:t>. When you start the application you will be asked to prove your identity. This is your valid UK passport details.</a:t>
            </a:r>
            <a:endParaRPr sz="1799" dirty="0">
              <a:solidFill>
                <a:srgbClr val="7030A0"/>
              </a:solidFill>
            </a:endParaRPr>
          </a:p>
          <a:p>
            <a:r>
              <a:rPr lang="en-GB" sz="2799" dirty="0">
                <a:solidFill>
                  <a:srgbClr val="7030A0"/>
                </a:solidFill>
                <a:latin typeface="Arial"/>
                <a:ea typeface="Arial"/>
                <a:cs typeface="Arial"/>
                <a:sym typeface="Arial"/>
              </a:rPr>
              <a:t>If you don’t have a valid UK passport then you may have to send evidence, by post, to SFE. You will also need your NI number and bank details.</a:t>
            </a:r>
            <a:endParaRPr sz="2799" dirty="0">
              <a:solidFill>
                <a:srgbClr val="7030A0"/>
              </a:solidFill>
              <a:latin typeface="Arial"/>
              <a:ea typeface="Arial"/>
              <a:cs typeface="Arial"/>
              <a:sym typeface="Arial"/>
            </a:endParaRPr>
          </a:p>
          <a:p>
            <a:r>
              <a:rPr lang="en-GB" sz="2799" dirty="0">
                <a:solidFill>
                  <a:srgbClr val="7030A0"/>
                </a:solidFill>
                <a:latin typeface="Arial"/>
                <a:ea typeface="Arial"/>
                <a:cs typeface="Arial"/>
                <a:sym typeface="Arial"/>
              </a:rPr>
              <a:t>The other piece of information you will need is your household income if you are applying for the maintenance loan</a:t>
            </a:r>
            <a:endParaRPr sz="2799" dirty="0">
              <a:solidFill>
                <a:srgbClr val="7030A0"/>
              </a:solidFill>
              <a:latin typeface="Arial"/>
              <a:ea typeface="Arial"/>
              <a:cs typeface="Arial"/>
              <a:sym typeface="Arial"/>
            </a:endParaRPr>
          </a:p>
        </p:txBody>
      </p:sp>
      <p:sp>
        <p:nvSpPr>
          <p:cNvPr id="174" name="Google Shape;174;p13"/>
          <p:cNvSpPr/>
          <p:nvPr/>
        </p:nvSpPr>
        <p:spPr>
          <a:xfrm>
            <a:off x="308024" y="3932666"/>
            <a:ext cx="11153093" cy="2092175"/>
          </a:xfrm>
          <a:prstGeom prst="rect">
            <a:avLst/>
          </a:prstGeom>
          <a:noFill/>
          <a:ln>
            <a:noFill/>
          </a:ln>
        </p:spPr>
        <p:txBody>
          <a:bodyPr spcFirstLastPara="1" wrap="square" lIns="91401" tIns="45688" rIns="91401" bIns="45688" anchor="t" anchorCtr="0">
            <a:spAutoFit/>
          </a:bodyPr>
          <a:lstStyle/>
          <a:p>
            <a:r>
              <a:rPr lang="en-GB" sz="2799" i="1" dirty="0">
                <a:solidFill>
                  <a:srgbClr val="7030A0"/>
                </a:solidFill>
                <a:latin typeface="Calibri"/>
                <a:ea typeface="Calibri"/>
                <a:cs typeface="Calibri"/>
                <a:sym typeface="Calibri"/>
              </a:rPr>
              <a:t>Your household income includes:</a:t>
            </a:r>
          </a:p>
          <a:p>
            <a:endParaRPr sz="1799" i="1" dirty="0">
              <a:solidFill>
                <a:srgbClr val="7030A0"/>
              </a:solidFill>
            </a:endParaRPr>
          </a:p>
          <a:p>
            <a:pPr>
              <a:buClr>
                <a:schemeClr val="lt1"/>
              </a:buClr>
              <a:buSzPts val="2800"/>
            </a:pPr>
            <a:r>
              <a:rPr lang="en-GB" sz="2799" i="1" dirty="0">
                <a:solidFill>
                  <a:srgbClr val="7030A0"/>
                </a:solidFill>
                <a:latin typeface="Calibri"/>
                <a:ea typeface="Calibri"/>
                <a:cs typeface="Calibri"/>
                <a:sym typeface="Calibri"/>
              </a:rPr>
              <a:t>- your parents’ income, if you live with them or depend on them financially</a:t>
            </a:r>
            <a:endParaRPr sz="1799" i="1" dirty="0">
              <a:solidFill>
                <a:srgbClr val="7030A0"/>
              </a:solidFill>
            </a:endParaRPr>
          </a:p>
          <a:p>
            <a:pPr>
              <a:buClr>
                <a:schemeClr val="lt1"/>
              </a:buClr>
              <a:buSzPts val="2800"/>
            </a:pPr>
            <a:r>
              <a:rPr lang="en-GB" sz="2799" i="1" dirty="0">
                <a:solidFill>
                  <a:srgbClr val="7030A0"/>
                </a:solidFill>
                <a:latin typeface="Calibri"/>
                <a:ea typeface="Calibri"/>
                <a:cs typeface="Calibri"/>
                <a:sym typeface="Calibri"/>
              </a:rPr>
              <a:t>- the combined income of one of your parents and their partner, if you live with them or depend on them financially</a:t>
            </a:r>
            <a:endParaRPr sz="1799" i="1" dirty="0">
              <a:solidFill>
                <a:srgbClr val="7030A0"/>
              </a:solidFill>
            </a:endParaRPr>
          </a:p>
        </p:txBody>
      </p:sp>
      <p:pic>
        <p:nvPicPr>
          <p:cNvPr id="3" name="Picture 2">
            <a:extLst>
              <a:ext uri="{FF2B5EF4-FFF2-40B4-BE49-F238E27FC236}">
                <a16:creationId xmlns:a16="http://schemas.microsoft.com/office/drawing/2014/main" id="{1AC70091-79FA-794E-1F4E-B0AA41A19879}"/>
              </a:ext>
            </a:extLst>
          </p:cNvPr>
          <p:cNvPicPr>
            <a:picLocks noChangeAspect="1"/>
          </p:cNvPicPr>
          <p:nvPr/>
        </p:nvPicPr>
        <p:blipFill>
          <a:blip r:embed="rId3"/>
          <a:stretch>
            <a:fillRect/>
          </a:stretch>
        </p:blipFill>
        <p:spPr>
          <a:xfrm>
            <a:off x="11248644" y="5215190"/>
            <a:ext cx="867363" cy="867363"/>
          </a:xfrm>
          <a:prstGeom prst="rect">
            <a:avLst/>
          </a:prstGeom>
        </p:spPr>
      </p:pic>
      <p:pic>
        <p:nvPicPr>
          <p:cNvPr id="4" name="Picture 3">
            <a:extLst>
              <a:ext uri="{FF2B5EF4-FFF2-40B4-BE49-F238E27FC236}">
                <a16:creationId xmlns:a16="http://schemas.microsoft.com/office/drawing/2014/main" id="{E3150E95-B136-C791-4B8E-182C9A71EB6B}"/>
              </a:ext>
            </a:extLst>
          </p:cNvPr>
          <p:cNvPicPr>
            <a:picLocks noChangeAspect="1"/>
          </p:cNvPicPr>
          <p:nvPr/>
        </p:nvPicPr>
        <p:blipFill>
          <a:blip r:embed="rId4"/>
          <a:stretch>
            <a:fillRect/>
          </a:stretch>
        </p:blipFill>
        <p:spPr>
          <a:xfrm>
            <a:off x="215971" y="20484"/>
            <a:ext cx="922547" cy="922547"/>
          </a:xfrm>
          <a:prstGeom prst="rect">
            <a:avLst/>
          </a:prstGeom>
        </p:spPr>
      </p:pic>
      <p:sp>
        <p:nvSpPr>
          <p:cNvPr id="5" name="TextBox 4">
            <a:extLst>
              <a:ext uri="{FF2B5EF4-FFF2-40B4-BE49-F238E27FC236}">
                <a16:creationId xmlns:a16="http://schemas.microsoft.com/office/drawing/2014/main" id="{F4443C9D-0534-01C0-569B-022EB0D65F90}"/>
              </a:ext>
            </a:extLst>
          </p:cNvPr>
          <p:cNvSpPr txBox="1"/>
          <p:nvPr/>
        </p:nvSpPr>
        <p:spPr>
          <a:xfrm>
            <a:off x="122249" y="6117070"/>
            <a:ext cx="11947502" cy="923330"/>
          </a:xfrm>
          <a:prstGeom prst="rect">
            <a:avLst/>
          </a:prstGeom>
          <a:noFill/>
        </p:spPr>
        <p:txBody>
          <a:bodyPr wrap="square" rtlCol="0">
            <a:spAutoFit/>
          </a:bodyPr>
          <a:lstStyle/>
          <a:p>
            <a:r>
              <a:rPr lang="en-GB" b="1" i="1" dirty="0">
                <a:highlight>
                  <a:srgbClr val="FFFF00"/>
                </a:highlight>
              </a:rPr>
              <a:t>Apply online (GOVUK website) : Applications open on Monday 23</a:t>
            </a:r>
            <a:r>
              <a:rPr lang="en-GB" b="1" i="1" baseline="30000" dirty="0">
                <a:highlight>
                  <a:srgbClr val="FFFF00"/>
                </a:highlight>
              </a:rPr>
              <a:t>rd</a:t>
            </a:r>
            <a:r>
              <a:rPr lang="en-GB" b="1" i="1" dirty="0">
                <a:highlight>
                  <a:srgbClr val="FFFF00"/>
                </a:highlight>
              </a:rPr>
              <a:t> March </a:t>
            </a:r>
            <a:r>
              <a:rPr lang="en-GB" b="1" i="1" dirty="0">
                <a:hlinkClick r:id="rId5"/>
              </a:rPr>
              <a:t>https://www.gov.uk/apply-online-for-student-finance</a:t>
            </a:r>
            <a:endParaRPr lang="en-GB" b="1" i="1" dirty="0"/>
          </a:p>
          <a:p>
            <a:endParaRPr lang="en-GB" b="1" i="1" dirty="0">
              <a:highlight>
                <a:srgbClr val="FFFF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3"/>
                                        </p:tgtEl>
                                        <p:attrNameLst>
                                          <p:attrName>style.visibility</p:attrName>
                                        </p:attrNameLst>
                                      </p:cBhvr>
                                      <p:to>
                                        <p:strVal val="visible"/>
                                      </p:to>
                                    </p:set>
                                    <p:anim calcmode="lin" valueType="num">
                                      <p:cBhvr additive="base">
                                        <p:cTn id="7" dur="500"/>
                                        <p:tgtEl>
                                          <p:spTgt spid="173"/>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4"/>
                                        </p:tgtEl>
                                        <p:attrNameLst>
                                          <p:attrName>style.visibility</p:attrName>
                                        </p:attrNameLst>
                                      </p:cBhvr>
                                      <p:to>
                                        <p:strVal val="visible"/>
                                      </p:to>
                                    </p:set>
                                    <p:anim calcmode="lin" valueType="num">
                                      <p:cBhvr additive="base">
                                        <p:cTn id="12" dur="500"/>
                                        <p:tgtEl>
                                          <p:spTgt spid="174"/>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3"/>
          <p:cNvSpPr txBox="1"/>
          <p:nvPr/>
        </p:nvSpPr>
        <p:spPr>
          <a:xfrm>
            <a:off x="1560677" y="2936686"/>
            <a:ext cx="9070646" cy="492314"/>
          </a:xfrm>
          <a:prstGeom prst="rect">
            <a:avLst/>
          </a:prstGeom>
          <a:noFill/>
          <a:ln>
            <a:noFill/>
          </a:ln>
        </p:spPr>
        <p:txBody>
          <a:bodyPr spcFirstLastPara="1" wrap="square" lIns="0" tIns="0" rIns="0" bIns="0" anchor="t" anchorCtr="0">
            <a:spAutoFit/>
          </a:bodyPr>
          <a:lstStyle/>
          <a:p>
            <a:pPr algn="ctr"/>
            <a:r>
              <a:rPr lang="en-GB" sz="3199" b="1" i="1" dirty="0">
                <a:solidFill>
                  <a:srgbClr val="7030A0"/>
                </a:solidFill>
                <a:latin typeface="Arial"/>
                <a:ea typeface="Arial"/>
                <a:cs typeface="Arial"/>
                <a:sym typeface="Arial"/>
              </a:rPr>
              <a:t>Section 2 - Applying</a:t>
            </a:r>
            <a:endParaRPr sz="1799" b="1" i="1" dirty="0">
              <a:solidFill>
                <a:srgbClr val="7030A0"/>
              </a:solidFill>
            </a:endParaRPr>
          </a:p>
        </p:txBody>
      </p:sp>
    </p:spTree>
    <p:extLst>
      <p:ext uri="{BB962C8B-B14F-4D97-AF65-F5344CB8AC3E}">
        <p14:creationId xmlns:p14="http://schemas.microsoft.com/office/powerpoint/2010/main" val="3608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56075D-7A1D-6C1C-AEC8-C71BA799F198}"/>
              </a:ext>
            </a:extLst>
          </p:cNvPr>
          <p:cNvSpPr txBox="1"/>
          <p:nvPr/>
        </p:nvSpPr>
        <p:spPr>
          <a:xfrm>
            <a:off x="216060" y="2413337"/>
            <a:ext cx="11759879" cy="2031325"/>
          </a:xfrm>
          <a:prstGeom prst="rect">
            <a:avLst/>
          </a:prstGeom>
          <a:noFill/>
        </p:spPr>
        <p:txBody>
          <a:bodyPr wrap="square" rtlCol="0">
            <a:spAutoFit/>
          </a:bodyPr>
          <a:lstStyle/>
          <a:p>
            <a:pPr algn="just"/>
            <a:r>
              <a:rPr lang="en-GB" sz="1800" b="1" dirty="0">
                <a:solidFill>
                  <a:srgbClr val="0070C0"/>
                </a:solidFill>
                <a:highlight>
                  <a:srgbClr val="FFFF00"/>
                </a:highlight>
                <a:latin typeface="Arial"/>
                <a:ea typeface="Arial"/>
                <a:cs typeface="Arial"/>
                <a:sym typeface="Arial"/>
              </a:rPr>
              <a:t>Please note: </a:t>
            </a:r>
            <a:r>
              <a:rPr lang="en-GB" sz="1800" dirty="0">
                <a:solidFill>
                  <a:srgbClr val="0070C0"/>
                </a:solidFill>
                <a:highlight>
                  <a:srgbClr val="FFFF00"/>
                </a:highlight>
                <a:latin typeface="Arial"/>
                <a:ea typeface="Arial"/>
                <a:cs typeface="Arial"/>
                <a:sym typeface="Arial"/>
              </a:rPr>
              <a:t>this information is only relevant for students applying for student finance for courses starting in September 2026. There are planned changes to the system for students applying later than this. </a:t>
            </a:r>
          </a:p>
          <a:p>
            <a:pPr algn="just"/>
            <a:endParaRPr lang="en-GB" dirty="0">
              <a:solidFill>
                <a:srgbClr val="0070C0"/>
              </a:solidFill>
              <a:highlight>
                <a:srgbClr val="FFFF00"/>
              </a:highlight>
              <a:latin typeface="Arial"/>
              <a:ea typeface="Arial"/>
              <a:cs typeface="Arial"/>
              <a:sym typeface="Arial"/>
            </a:endParaRPr>
          </a:p>
          <a:p>
            <a:pPr algn="just"/>
            <a:r>
              <a:rPr lang="en-GB" sz="1800" dirty="0">
                <a:solidFill>
                  <a:srgbClr val="0070C0"/>
                </a:solidFill>
                <a:highlight>
                  <a:srgbClr val="FFFF00"/>
                </a:highlight>
                <a:latin typeface="Arial"/>
                <a:ea typeface="Arial"/>
                <a:cs typeface="Arial"/>
                <a:sym typeface="Arial"/>
              </a:rPr>
              <a:t>More information can be found here:</a:t>
            </a:r>
            <a:endParaRPr lang="en-GB" dirty="0">
              <a:highlight>
                <a:srgbClr val="FFFF00"/>
              </a:highlight>
              <a:hlinkClick r:id="rId2"/>
            </a:endParaRPr>
          </a:p>
          <a:p>
            <a:pPr algn="just"/>
            <a:endParaRPr lang="en-GB" dirty="0">
              <a:hlinkClick r:id="rId2"/>
            </a:endParaRPr>
          </a:p>
          <a:p>
            <a:pPr algn="just"/>
            <a:r>
              <a:rPr lang="en-GB" dirty="0">
                <a:hlinkClick r:id="rId2"/>
              </a:rPr>
              <a:t>https://www.gov.uk/student-finance-on-or-after-1-january-2027</a:t>
            </a:r>
            <a:endParaRPr lang="en-GB" dirty="0"/>
          </a:p>
          <a:p>
            <a:pPr algn="just"/>
            <a:endParaRPr lang="en-ES" dirty="0"/>
          </a:p>
        </p:txBody>
      </p:sp>
    </p:spTree>
    <p:extLst>
      <p:ext uri="{BB962C8B-B14F-4D97-AF65-F5344CB8AC3E}">
        <p14:creationId xmlns:p14="http://schemas.microsoft.com/office/powerpoint/2010/main" val="3207246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4"/>
          <p:cNvSpPr txBox="1"/>
          <p:nvPr/>
        </p:nvSpPr>
        <p:spPr>
          <a:xfrm>
            <a:off x="218414" y="-60872"/>
            <a:ext cx="11703510" cy="1692194"/>
          </a:xfrm>
          <a:prstGeom prst="rect">
            <a:avLst/>
          </a:prstGeom>
          <a:noFill/>
          <a:ln>
            <a:noFill/>
          </a:ln>
        </p:spPr>
        <p:txBody>
          <a:bodyPr spcFirstLastPara="1" wrap="square" lIns="91401" tIns="45688" rIns="91401" bIns="45688" anchor="t" anchorCtr="0">
            <a:spAutoFit/>
          </a:bodyPr>
          <a:lstStyle/>
          <a:p>
            <a:pPr marL="431870" indent="-359891"/>
            <a:endParaRPr sz="2799" dirty="0">
              <a:solidFill>
                <a:srgbClr val="7030A0"/>
              </a:solidFill>
              <a:latin typeface="Arial"/>
              <a:ea typeface="Arial"/>
              <a:cs typeface="Arial"/>
              <a:sym typeface="Arial"/>
            </a:endParaRPr>
          </a:p>
          <a:p>
            <a:pPr marL="431870" indent="-359891">
              <a:buClr>
                <a:schemeClr val="lt1"/>
              </a:buClr>
              <a:buSzPts val="2800"/>
              <a:buFont typeface="Arial"/>
              <a:buChar char="•"/>
            </a:pPr>
            <a:r>
              <a:rPr lang="en-GB" sz="2799" dirty="0">
                <a:solidFill>
                  <a:srgbClr val="7030A0"/>
                </a:solidFill>
                <a:latin typeface="Arial"/>
                <a:ea typeface="Arial"/>
                <a:cs typeface="Arial"/>
                <a:sym typeface="Arial"/>
              </a:rPr>
              <a:t>Apply online at </a:t>
            </a:r>
            <a:r>
              <a:rPr lang="en-GB" sz="2799" b="1" dirty="0">
                <a:solidFill>
                  <a:srgbClr val="7030A0"/>
                </a:solidFill>
                <a:latin typeface="Arial"/>
                <a:ea typeface="Arial"/>
                <a:cs typeface="Arial"/>
                <a:sym typeface="Arial"/>
                <a:hlinkClick r:id="rId3"/>
              </a:rPr>
              <a:t>https://www.gov.uk/apply-online-for-student-finance</a:t>
            </a:r>
            <a:endParaRPr lang="en-GB" sz="2799" b="1" dirty="0">
              <a:solidFill>
                <a:srgbClr val="7030A0"/>
              </a:solidFill>
              <a:latin typeface="Arial"/>
              <a:ea typeface="Arial"/>
              <a:cs typeface="Arial"/>
              <a:sym typeface="Arial"/>
            </a:endParaRPr>
          </a:p>
          <a:p>
            <a:pPr marL="431870" indent="-359891">
              <a:buClr>
                <a:schemeClr val="lt1"/>
              </a:buClr>
              <a:buSzPts val="2800"/>
              <a:buFont typeface="Arial"/>
              <a:buChar char="•"/>
            </a:pPr>
            <a:endParaRPr sz="1999" b="1" dirty="0">
              <a:solidFill>
                <a:srgbClr val="7030A0"/>
              </a:solidFill>
              <a:latin typeface="Arial"/>
              <a:ea typeface="Arial"/>
              <a:cs typeface="Arial"/>
              <a:sym typeface="Arial"/>
            </a:endParaRPr>
          </a:p>
        </p:txBody>
      </p:sp>
      <p:pic>
        <p:nvPicPr>
          <p:cNvPr id="183" name="Google Shape;183;p14"/>
          <p:cNvPicPr preferRelativeResize="0"/>
          <p:nvPr/>
        </p:nvPicPr>
        <p:blipFill rotWithShape="1">
          <a:blip r:embed="rId4">
            <a:alphaModFix/>
          </a:blip>
          <a:srcRect/>
          <a:stretch/>
        </p:blipFill>
        <p:spPr>
          <a:xfrm>
            <a:off x="364734" y="1631322"/>
            <a:ext cx="6265818" cy="352633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3"/>
                                        </p:tgtEl>
                                        <p:attrNameLst>
                                          <p:attrName>style.visibility</p:attrName>
                                        </p:attrNameLst>
                                      </p:cBhvr>
                                      <p:to>
                                        <p:strVal val="visible"/>
                                      </p:to>
                                    </p:set>
                                    <p:anim calcmode="lin" valueType="num">
                                      <p:cBhvr additive="base">
                                        <p:cTn id="7" dur="500"/>
                                        <p:tgtEl>
                                          <p:spTgt spid="18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pic>
        <p:nvPicPr>
          <p:cNvPr id="189" name="Google Shape;189;p15"/>
          <p:cNvPicPr preferRelativeResize="0"/>
          <p:nvPr/>
        </p:nvPicPr>
        <p:blipFill rotWithShape="1">
          <a:blip r:embed="rId3">
            <a:alphaModFix/>
          </a:blip>
          <a:srcRect/>
          <a:stretch/>
        </p:blipFill>
        <p:spPr>
          <a:xfrm>
            <a:off x="624817" y="1629269"/>
            <a:ext cx="10684268" cy="4808873"/>
          </a:xfrm>
          <a:prstGeom prst="rect">
            <a:avLst/>
          </a:prstGeom>
          <a:noFill/>
          <a:ln>
            <a:noFill/>
          </a:ln>
        </p:spPr>
      </p:pic>
      <p:sp>
        <p:nvSpPr>
          <p:cNvPr id="190" name="Google Shape;190;p15"/>
          <p:cNvSpPr txBox="1"/>
          <p:nvPr/>
        </p:nvSpPr>
        <p:spPr>
          <a:xfrm>
            <a:off x="274107" y="164662"/>
            <a:ext cx="9999446" cy="523027"/>
          </a:xfrm>
          <a:prstGeom prst="rect">
            <a:avLst/>
          </a:prstGeom>
          <a:noFill/>
          <a:ln>
            <a:noFill/>
          </a:ln>
        </p:spPr>
        <p:txBody>
          <a:bodyPr spcFirstLastPara="1" wrap="square" lIns="91401" tIns="45688" rIns="91401" bIns="45688" anchor="t" anchorCtr="0">
            <a:spAutoFit/>
          </a:bodyPr>
          <a:lstStyle/>
          <a:p>
            <a:r>
              <a:rPr lang="en-GB" sz="2799" b="1" i="1" dirty="0">
                <a:solidFill>
                  <a:srgbClr val="7030A0"/>
                </a:solidFill>
                <a:latin typeface="Arial"/>
                <a:ea typeface="Arial"/>
                <a:cs typeface="Arial"/>
                <a:sym typeface="Arial"/>
              </a:rPr>
              <a:t>Clicking start takes you to this page. </a:t>
            </a:r>
            <a:endParaRPr sz="2799" b="1" i="1" dirty="0">
              <a:solidFill>
                <a:srgbClr val="7030A0"/>
              </a:solidFill>
              <a:latin typeface="Arial"/>
              <a:ea typeface="Arial"/>
              <a:cs typeface="Arial"/>
              <a:sym typeface="Arial"/>
            </a:endParaRPr>
          </a:p>
        </p:txBody>
      </p:sp>
      <p:cxnSp>
        <p:nvCxnSpPr>
          <p:cNvPr id="191" name="Google Shape;191;p15"/>
          <p:cNvCxnSpPr/>
          <p:nvPr/>
        </p:nvCxnSpPr>
        <p:spPr>
          <a:xfrm>
            <a:off x="8255678" y="621419"/>
            <a:ext cx="935860" cy="1007850"/>
          </a:xfrm>
          <a:prstGeom prst="straightConnector1">
            <a:avLst/>
          </a:prstGeom>
          <a:noFill/>
          <a:ln w="38100" cap="flat" cmpd="sng">
            <a:solidFill>
              <a:schemeClr val="lt1"/>
            </a:solidFill>
            <a:prstDash val="solid"/>
            <a:round/>
            <a:headEnd type="none" w="sm" len="sm"/>
            <a:tailEnd type="triangle" w="med" len="med"/>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16"/>
          <p:cNvSpPr/>
          <p:nvPr/>
        </p:nvSpPr>
        <p:spPr>
          <a:xfrm>
            <a:off x="102014" y="224484"/>
            <a:ext cx="11048588" cy="1384545"/>
          </a:xfrm>
          <a:prstGeom prst="rect">
            <a:avLst/>
          </a:prstGeom>
          <a:noFill/>
          <a:ln>
            <a:noFill/>
          </a:ln>
        </p:spPr>
        <p:txBody>
          <a:bodyPr spcFirstLastPara="1" wrap="square" lIns="91401" tIns="45688" rIns="91401" bIns="45688" anchor="t" anchorCtr="0">
            <a:spAutoFit/>
          </a:bodyPr>
          <a:lstStyle/>
          <a:p>
            <a:r>
              <a:rPr lang="en-GB" sz="2799" dirty="0">
                <a:solidFill>
                  <a:srgbClr val="7030A0"/>
                </a:solidFill>
                <a:latin typeface="Arial"/>
                <a:ea typeface="Arial"/>
                <a:cs typeface="Arial"/>
                <a:sym typeface="Arial"/>
              </a:rPr>
              <a:t>Your parents or carers  will need to support your application if you are applying for the part of the maintenance loan that is means assessed</a:t>
            </a:r>
            <a:endParaRPr sz="2799" dirty="0">
              <a:solidFill>
                <a:srgbClr val="7030A0"/>
              </a:solidFill>
              <a:latin typeface="Arial"/>
              <a:ea typeface="Arial"/>
              <a:cs typeface="Arial"/>
              <a:sym typeface="Arial"/>
            </a:endParaRPr>
          </a:p>
        </p:txBody>
      </p:sp>
      <p:sp>
        <p:nvSpPr>
          <p:cNvPr id="200" name="Google Shape;200;p16"/>
          <p:cNvSpPr txBox="1"/>
          <p:nvPr/>
        </p:nvSpPr>
        <p:spPr>
          <a:xfrm>
            <a:off x="102014" y="1609029"/>
            <a:ext cx="11374302" cy="1815304"/>
          </a:xfrm>
          <a:prstGeom prst="rect">
            <a:avLst/>
          </a:prstGeom>
          <a:noFill/>
          <a:ln>
            <a:noFill/>
          </a:ln>
        </p:spPr>
        <p:txBody>
          <a:bodyPr spcFirstLastPara="1" wrap="square" lIns="91401" tIns="45688" rIns="91401" bIns="45688" anchor="t" anchorCtr="0">
            <a:spAutoFit/>
          </a:bodyPr>
          <a:lstStyle/>
          <a:p>
            <a:r>
              <a:rPr lang="en-GB" sz="2799" dirty="0">
                <a:solidFill>
                  <a:srgbClr val="7030A0"/>
                </a:solidFill>
                <a:latin typeface="Arial"/>
                <a:ea typeface="Arial"/>
                <a:cs typeface="Arial"/>
                <a:sym typeface="Arial"/>
              </a:rPr>
              <a:t>They will need their own email account to register on SFE to support the application.</a:t>
            </a:r>
            <a:endParaRPr sz="1799" dirty="0">
              <a:solidFill>
                <a:srgbClr val="7030A0"/>
              </a:solidFill>
            </a:endParaRPr>
          </a:p>
          <a:p>
            <a:r>
              <a:rPr lang="en-GB" sz="2799" dirty="0">
                <a:solidFill>
                  <a:srgbClr val="7030A0"/>
                </a:solidFill>
                <a:latin typeface="Arial"/>
                <a:ea typeface="Arial"/>
                <a:cs typeface="Arial"/>
                <a:sym typeface="Arial"/>
              </a:rPr>
              <a:t>Should this not be possible then paper forms are available.</a:t>
            </a:r>
          </a:p>
          <a:p>
            <a:endParaRPr lang="en-GB" sz="2799" dirty="0">
              <a:solidFill>
                <a:srgbClr val="7030A0"/>
              </a:solidFill>
              <a:latin typeface="Arial"/>
              <a:ea typeface="Arial"/>
              <a:cs typeface="Arial"/>
              <a:sym typeface="Arial"/>
            </a:endParaRPr>
          </a:p>
        </p:txBody>
      </p:sp>
      <p:pic>
        <p:nvPicPr>
          <p:cNvPr id="2" name="Picture 1">
            <a:extLst>
              <a:ext uri="{FF2B5EF4-FFF2-40B4-BE49-F238E27FC236}">
                <a16:creationId xmlns:a16="http://schemas.microsoft.com/office/drawing/2014/main" id="{70DA4AB4-393F-AA04-A6FB-7537839D9D19}"/>
              </a:ext>
            </a:extLst>
          </p:cNvPr>
          <p:cNvPicPr>
            <a:picLocks noChangeAspect="1"/>
          </p:cNvPicPr>
          <p:nvPr/>
        </p:nvPicPr>
        <p:blipFill>
          <a:blip r:embed="rId3"/>
          <a:stretch>
            <a:fillRect/>
          </a:stretch>
        </p:blipFill>
        <p:spPr>
          <a:xfrm>
            <a:off x="10703859" y="514942"/>
            <a:ext cx="1219200" cy="12192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7"/>
          <p:cNvSpPr txBox="1"/>
          <p:nvPr/>
        </p:nvSpPr>
        <p:spPr>
          <a:xfrm>
            <a:off x="1560677" y="2798222"/>
            <a:ext cx="9070646" cy="1261555"/>
          </a:xfrm>
          <a:prstGeom prst="rect">
            <a:avLst/>
          </a:prstGeom>
          <a:noFill/>
          <a:ln>
            <a:noFill/>
          </a:ln>
        </p:spPr>
        <p:txBody>
          <a:bodyPr spcFirstLastPara="1" wrap="square" lIns="0" tIns="0" rIns="0" bIns="0" anchor="t" anchorCtr="0">
            <a:spAutoFit/>
          </a:bodyPr>
          <a:lstStyle/>
          <a:p>
            <a:pPr algn="ctr"/>
            <a:r>
              <a:rPr lang="en-GB" sz="3199" b="1" i="1" dirty="0">
                <a:solidFill>
                  <a:schemeClr val="accent2">
                    <a:lumMod val="75000"/>
                  </a:schemeClr>
                </a:solidFill>
                <a:latin typeface="Arial"/>
                <a:ea typeface="Arial"/>
                <a:cs typeface="Arial"/>
                <a:sym typeface="Arial"/>
              </a:rPr>
              <a:t>Section 3 – Repaying your student loan</a:t>
            </a:r>
            <a:endParaRPr sz="1799" b="1" i="1" dirty="0">
              <a:solidFill>
                <a:schemeClr val="accent2">
                  <a:lumMod val="75000"/>
                </a:schemeClr>
              </a:solidFill>
            </a:endParaRPr>
          </a:p>
          <a:p>
            <a:pPr algn="ctr">
              <a:spcBef>
                <a:spcPts val="600"/>
              </a:spcBef>
            </a:pPr>
            <a:endParaRPr sz="1999" b="1" i="1" dirty="0">
              <a:solidFill>
                <a:schemeClr val="accent2">
                  <a:lumMod val="75000"/>
                </a:schemeClr>
              </a:solidFill>
              <a:latin typeface="Arial"/>
              <a:ea typeface="Arial"/>
              <a:cs typeface="Arial"/>
              <a:sym typeface="Arial"/>
            </a:endParaRPr>
          </a:p>
          <a:p>
            <a:pPr algn="ctr">
              <a:spcBef>
                <a:spcPts val="600"/>
              </a:spcBef>
            </a:pPr>
            <a:endParaRPr sz="1999" b="1" i="1" dirty="0">
              <a:solidFill>
                <a:schemeClr val="accent2">
                  <a:lumMod val="75000"/>
                </a:schemeClr>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8"/>
          <p:cNvSpPr txBox="1"/>
          <p:nvPr/>
        </p:nvSpPr>
        <p:spPr>
          <a:xfrm>
            <a:off x="238520" y="1010704"/>
            <a:ext cx="11734248" cy="5262915"/>
          </a:xfrm>
          <a:prstGeom prst="rect">
            <a:avLst/>
          </a:prstGeom>
          <a:noFill/>
          <a:ln>
            <a:noFill/>
          </a:ln>
        </p:spPr>
        <p:txBody>
          <a:bodyPr spcFirstLastPara="1" wrap="square" lIns="91401" tIns="45688" rIns="91401" bIns="45688" anchor="t" anchorCtr="0">
            <a:spAutoFit/>
          </a:bodyPr>
          <a:lstStyle/>
          <a:p>
            <a:pPr marL="73003">
              <a:buClr>
                <a:schemeClr val="lt1"/>
              </a:buClr>
              <a:buSzPts val="2800"/>
            </a:pPr>
            <a:r>
              <a:rPr lang="en-GB" sz="2400" dirty="0">
                <a:solidFill>
                  <a:schemeClr val="accent2">
                    <a:lumMod val="75000"/>
                  </a:schemeClr>
                </a:solidFill>
                <a:latin typeface="Arial"/>
                <a:ea typeface="Arial"/>
                <a:cs typeface="Arial"/>
                <a:sym typeface="Arial"/>
              </a:rPr>
              <a:t>- You won’t make repayments until your income is over the repayment threshold.</a:t>
            </a:r>
          </a:p>
          <a:p>
            <a:pPr marL="73003">
              <a:buClr>
                <a:schemeClr val="lt1"/>
              </a:buClr>
              <a:buSzPts val="2800"/>
            </a:pPr>
            <a:endParaRPr sz="2400" dirty="0">
              <a:solidFill>
                <a:schemeClr val="accent2">
                  <a:lumMod val="75000"/>
                </a:schemeClr>
              </a:solidFill>
              <a:latin typeface="Arial"/>
              <a:ea typeface="Arial"/>
              <a:cs typeface="Arial"/>
              <a:sym typeface="Arial"/>
            </a:endParaRPr>
          </a:p>
          <a:p>
            <a:pPr marL="73003">
              <a:buClr>
                <a:schemeClr val="lt1"/>
              </a:buClr>
              <a:buSzPts val="2800"/>
            </a:pPr>
            <a:r>
              <a:rPr lang="en-GB" sz="2400" dirty="0">
                <a:solidFill>
                  <a:schemeClr val="accent2">
                    <a:lumMod val="75000"/>
                  </a:schemeClr>
                </a:solidFill>
                <a:latin typeface="Arial"/>
                <a:ea typeface="Arial"/>
                <a:cs typeface="Arial"/>
                <a:sym typeface="Arial"/>
              </a:rPr>
              <a:t>- If you study a full-time course, you will be due to start repaying in the April after graduating or leaving your course.</a:t>
            </a:r>
          </a:p>
          <a:p>
            <a:pPr marL="431670" indent="-358667"/>
            <a:endParaRPr sz="2400" dirty="0">
              <a:solidFill>
                <a:schemeClr val="accent2">
                  <a:lumMod val="75000"/>
                </a:schemeClr>
              </a:solidFill>
              <a:latin typeface="Arial"/>
              <a:ea typeface="Arial"/>
              <a:cs typeface="Arial"/>
              <a:sym typeface="Arial"/>
            </a:endParaRPr>
          </a:p>
          <a:p>
            <a:pPr marL="73003">
              <a:buClr>
                <a:schemeClr val="lt1"/>
              </a:buClr>
              <a:buSzPts val="2800"/>
            </a:pPr>
            <a:r>
              <a:rPr lang="en-GB" sz="2400" dirty="0">
                <a:solidFill>
                  <a:schemeClr val="accent2">
                    <a:lumMod val="75000"/>
                  </a:schemeClr>
                </a:solidFill>
                <a:latin typeface="Arial"/>
                <a:ea typeface="Arial"/>
                <a:cs typeface="Arial"/>
                <a:sym typeface="Arial"/>
              </a:rPr>
              <a:t>- You’ll repay 9% of your income over the threshold.</a:t>
            </a:r>
          </a:p>
          <a:p>
            <a:pPr marL="73003">
              <a:buClr>
                <a:schemeClr val="lt1"/>
              </a:buClr>
              <a:buSzPts val="2800"/>
            </a:pPr>
            <a:endParaRPr sz="2400" dirty="0">
              <a:solidFill>
                <a:schemeClr val="accent2">
                  <a:lumMod val="75000"/>
                </a:schemeClr>
              </a:solidFill>
              <a:latin typeface="Arial"/>
              <a:ea typeface="Arial"/>
              <a:cs typeface="Arial"/>
              <a:sym typeface="Arial"/>
            </a:endParaRPr>
          </a:p>
          <a:p>
            <a:pPr marL="73003">
              <a:buClr>
                <a:schemeClr val="lt1"/>
              </a:buClr>
              <a:buSzPts val="2800"/>
            </a:pPr>
            <a:r>
              <a:rPr lang="en-GB" sz="2400" dirty="0">
                <a:solidFill>
                  <a:schemeClr val="accent2">
                    <a:lumMod val="75000"/>
                  </a:schemeClr>
                </a:solidFill>
                <a:latin typeface="Arial"/>
                <a:ea typeface="Arial"/>
                <a:cs typeface="Arial"/>
                <a:sym typeface="Arial"/>
              </a:rPr>
              <a:t>- If your income falls below the threshold, your repayments will stop.</a:t>
            </a:r>
          </a:p>
          <a:p>
            <a:pPr marL="73003">
              <a:buClr>
                <a:schemeClr val="lt1"/>
              </a:buClr>
              <a:buSzPts val="2800"/>
            </a:pPr>
            <a:endParaRPr lang="en-GB" sz="2400" dirty="0">
              <a:solidFill>
                <a:schemeClr val="accent2">
                  <a:lumMod val="75000"/>
                </a:schemeClr>
              </a:solidFill>
              <a:latin typeface="Arial"/>
              <a:ea typeface="Arial"/>
              <a:cs typeface="Arial"/>
              <a:sym typeface="Arial"/>
            </a:endParaRPr>
          </a:p>
          <a:p>
            <a:pPr marL="73003">
              <a:buClr>
                <a:schemeClr val="lt1"/>
              </a:buClr>
              <a:buSzPts val="2800"/>
            </a:pPr>
            <a:r>
              <a:rPr lang="en-GB" sz="2400" dirty="0">
                <a:solidFill>
                  <a:schemeClr val="accent2">
                    <a:lumMod val="75000"/>
                  </a:schemeClr>
                </a:solidFill>
                <a:latin typeface="Arial"/>
                <a:ea typeface="Arial"/>
                <a:cs typeface="Arial"/>
                <a:sym typeface="Arial"/>
              </a:rPr>
              <a:t>- You do not make repayments manually. They will automatically be taken from your monthly salary.</a:t>
            </a:r>
          </a:p>
          <a:p>
            <a:pPr marL="73003">
              <a:buClr>
                <a:schemeClr val="lt1"/>
              </a:buClr>
              <a:buSzPts val="2800"/>
            </a:pPr>
            <a:endParaRPr sz="2400" dirty="0">
              <a:solidFill>
                <a:schemeClr val="accent2">
                  <a:lumMod val="75000"/>
                </a:schemeClr>
              </a:solidFill>
              <a:latin typeface="Arial"/>
              <a:ea typeface="Arial"/>
              <a:cs typeface="Arial"/>
              <a:sym typeface="Arial"/>
            </a:endParaRPr>
          </a:p>
          <a:p>
            <a:pPr marL="73003">
              <a:buClr>
                <a:schemeClr val="lt1"/>
              </a:buClr>
              <a:buSzPts val="2800"/>
            </a:pPr>
            <a:r>
              <a:rPr lang="en-GB" sz="2400" dirty="0">
                <a:solidFill>
                  <a:schemeClr val="accent2">
                    <a:lumMod val="75000"/>
                  </a:schemeClr>
                </a:solidFill>
                <a:latin typeface="Arial"/>
                <a:ea typeface="Arial"/>
                <a:cs typeface="Arial"/>
                <a:sym typeface="Arial"/>
              </a:rPr>
              <a:t>- </a:t>
            </a:r>
            <a:r>
              <a:rPr lang="en-GB" sz="2400" b="1" dirty="0">
                <a:solidFill>
                  <a:schemeClr val="accent2">
                    <a:lumMod val="75000"/>
                  </a:schemeClr>
                </a:solidFill>
                <a:latin typeface="Arial"/>
                <a:ea typeface="Arial"/>
                <a:cs typeface="Arial"/>
                <a:sym typeface="Arial"/>
              </a:rPr>
              <a:t>Any outstanding loan balance will be cancelled 40 years after entering repayment.</a:t>
            </a:r>
            <a:endParaRPr sz="2400" b="1" dirty="0">
              <a:solidFill>
                <a:schemeClr val="accent2">
                  <a:lumMod val="75000"/>
                </a:schemeClr>
              </a:solidFill>
              <a:latin typeface="Arial"/>
              <a:ea typeface="Arial"/>
              <a:cs typeface="Arial"/>
              <a:sym typeface="Arial"/>
            </a:endParaRPr>
          </a:p>
        </p:txBody>
      </p:sp>
      <p:sp>
        <p:nvSpPr>
          <p:cNvPr id="213" name="Google Shape;213;p18"/>
          <p:cNvSpPr txBox="1"/>
          <p:nvPr/>
        </p:nvSpPr>
        <p:spPr>
          <a:xfrm>
            <a:off x="238520" y="270437"/>
            <a:ext cx="6600694" cy="430775"/>
          </a:xfrm>
          <a:prstGeom prst="rect">
            <a:avLst/>
          </a:prstGeom>
          <a:noFill/>
          <a:ln>
            <a:noFill/>
          </a:ln>
        </p:spPr>
        <p:txBody>
          <a:bodyPr spcFirstLastPara="1" wrap="square" lIns="0" tIns="0" rIns="0" bIns="0" anchor="t" anchorCtr="0">
            <a:spAutoFit/>
          </a:bodyPr>
          <a:lstStyle/>
          <a:p>
            <a:r>
              <a:rPr lang="en-GB" sz="2799" b="1" i="1">
                <a:solidFill>
                  <a:schemeClr val="accent2">
                    <a:lumMod val="75000"/>
                  </a:schemeClr>
                </a:solidFill>
                <a:latin typeface="Arial"/>
                <a:ea typeface="Arial"/>
                <a:cs typeface="Arial"/>
                <a:sym typeface="Arial"/>
              </a:rPr>
              <a:t>Student loan repayments</a:t>
            </a:r>
            <a:endParaRPr sz="2799" b="1" i="1">
              <a:solidFill>
                <a:schemeClr val="accent2">
                  <a:lumMod val="75000"/>
                </a:schemeClr>
              </a:solidFill>
              <a:latin typeface="Arial"/>
              <a:ea typeface="Arial"/>
              <a:cs typeface="Arial"/>
              <a:sym typeface="Arial"/>
            </a:endParaRPr>
          </a:p>
        </p:txBody>
      </p:sp>
      <p:pic>
        <p:nvPicPr>
          <p:cNvPr id="3" name="Picture 2">
            <a:extLst>
              <a:ext uri="{FF2B5EF4-FFF2-40B4-BE49-F238E27FC236}">
                <a16:creationId xmlns:a16="http://schemas.microsoft.com/office/drawing/2014/main" id="{C59701EC-A7E9-D851-14F6-4D734030867E}"/>
              </a:ext>
            </a:extLst>
          </p:cNvPr>
          <p:cNvPicPr>
            <a:picLocks noChangeAspect="1"/>
          </p:cNvPicPr>
          <p:nvPr/>
        </p:nvPicPr>
        <p:blipFill>
          <a:blip r:embed="rId3"/>
          <a:stretch>
            <a:fillRect/>
          </a:stretch>
        </p:blipFill>
        <p:spPr>
          <a:xfrm>
            <a:off x="10972800" y="5532641"/>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05;p17">
            <a:extLst>
              <a:ext uri="{FF2B5EF4-FFF2-40B4-BE49-F238E27FC236}">
                <a16:creationId xmlns:a16="http://schemas.microsoft.com/office/drawing/2014/main" id="{B6B5B935-8449-FD67-4154-7115A2FADF8B}"/>
              </a:ext>
            </a:extLst>
          </p:cNvPr>
          <p:cNvSpPr txBox="1"/>
          <p:nvPr/>
        </p:nvSpPr>
        <p:spPr>
          <a:xfrm>
            <a:off x="1560677" y="2798222"/>
            <a:ext cx="9070646" cy="1261555"/>
          </a:xfrm>
          <a:prstGeom prst="rect">
            <a:avLst/>
          </a:prstGeom>
          <a:noFill/>
          <a:ln>
            <a:noFill/>
          </a:ln>
        </p:spPr>
        <p:txBody>
          <a:bodyPr spcFirstLastPara="1" wrap="square" lIns="0" tIns="0" rIns="0" bIns="0" anchor="t" anchorCtr="0">
            <a:spAutoFit/>
          </a:bodyPr>
          <a:lstStyle/>
          <a:p>
            <a:pPr algn="ctr"/>
            <a:r>
              <a:rPr lang="en-GB" sz="3199" b="1" i="1" dirty="0">
                <a:solidFill>
                  <a:schemeClr val="accent5">
                    <a:lumMod val="60000"/>
                    <a:lumOff val="40000"/>
                  </a:schemeClr>
                </a:solidFill>
                <a:latin typeface="Arial"/>
                <a:ea typeface="Arial"/>
                <a:cs typeface="Arial"/>
                <a:sym typeface="Arial"/>
              </a:rPr>
              <a:t>Section 4 – further advice</a:t>
            </a:r>
            <a:endParaRPr sz="1799" b="1" i="1" dirty="0">
              <a:solidFill>
                <a:schemeClr val="accent5">
                  <a:lumMod val="60000"/>
                  <a:lumOff val="40000"/>
                </a:schemeClr>
              </a:solidFill>
            </a:endParaRPr>
          </a:p>
          <a:p>
            <a:pPr algn="ctr">
              <a:spcBef>
                <a:spcPts val="600"/>
              </a:spcBef>
            </a:pPr>
            <a:endParaRPr sz="1999" b="1" i="1" dirty="0">
              <a:solidFill>
                <a:schemeClr val="accent5">
                  <a:lumMod val="60000"/>
                  <a:lumOff val="40000"/>
                </a:schemeClr>
              </a:solidFill>
              <a:latin typeface="Arial"/>
              <a:ea typeface="Arial"/>
              <a:cs typeface="Arial"/>
              <a:sym typeface="Arial"/>
            </a:endParaRPr>
          </a:p>
          <a:p>
            <a:pPr algn="ctr">
              <a:spcBef>
                <a:spcPts val="600"/>
              </a:spcBef>
            </a:pPr>
            <a:endParaRPr sz="1999" b="1" i="1" dirty="0">
              <a:solidFill>
                <a:schemeClr val="accent5">
                  <a:lumMod val="60000"/>
                  <a:lumOff val="40000"/>
                </a:schemeClr>
              </a:solidFill>
              <a:latin typeface="Arial"/>
              <a:ea typeface="Arial"/>
              <a:cs typeface="Arial"/>
              <a:sym typeface="Arial"/>
            </a:endParaRPr>
          </a:p>
        </p:txBody>
      </p:sp>
    </p:spTree>
    <p:extLst>
      <p:ext uri="{BB962C8B-B14F-4D97-AF65-F5344CB8AC3E}">
        <p14:creationId xmlns:p14="http://schemas.microsoft.com/office/powerpoint/2010/main" val="654665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descr="5 Student Finance Essentials You Need to Know With Martin Lewis | This Morning">
            <a:hlinkClick r:id="" action="ppaction://media"/>
            <a:extLst>
              <a:ext uri="{FF2B5EF4-FFF2-40B4-BE49-F238E27FC236}">
                <a16:creationId xmlns:a16="http://schemas.microsoft.com/office/drawing/2014/main" id="{2541614F-0080-F567-EEC9-FFCC060AFAFD}"/>
              </a:ext>
            </a:extLst>
          </p:cNvPr>
          <p:cNvPicPr>
            <a:picLocks noRot="1" noChangeAspect="1"/>
          </p:cNvPicPr>
          <p:nvPr>
            <a:videoFile r:link="rId1"/>
          </p:nvPr>
        </p:nvPicPr>
        <p:blipFill>
          <a:blip r:embed="rId3"/>
          <a:stretch>
            <a:fillRect/>
          </a:stretch>
        </p:blipFill>
        <p:spPr>
          <a:xfrm>
            <a:off x="1060600" y="270458"/>
            <a:ext cx="10070799" cy="5690001"/>
          </a:xfrm>
          <a:prstGeom prst="rect">
            <a:avLst/>
          </a:prstGeom>
        </p:spPr>
      </p:pic>
      <p:sp>
        <p:nvSpPr>
          <p:cNvPr id="4" name="TextBox 3">
            <a:extLst>
              <a:ext uri="{FF2B5EF4-FFF2-40B4-BE49-F238E27FC236}">
                <a16:creationId xmlns:a16="http://schemas.microsoft.com/office/drawing/2014/main" id="{26C7EA63-8A26-6AC4-4813-3FFE895AB047}"/>
              </a:ext>
            </a:extLst>
          </p:cNvPr>
          <p:cNvSpPr txBox="1"/>
          <p:nvPr/>
        </p:nvSpPr>
        <p:spPr>
          <a:xfrm>
            <a:off x="2946209" y="6114856"/>
            <a:ext cx="6100762" cy="646331"/>
          </a:xfrm>
          <a:prstGeom prst="rect">
            <a:avLst/>
          </a:prstGeom>
          <a:noFill/>
        </p:spPr>
        <p:txBody>
          <a:bodyPr wrap="square">
            <a:spAutoFit/>
          </a:bodyPr>
          <a:lstStyle/>
          <a:p>
            <a:pPr algn="ctr"/>
            <a:r>
              <a:rPr lang="en-ES" dirty="0">
                <a:hlinkClick r:id="rId4"/>
              </a:rPr>
              <a:t>https://www.youtube.com/watch?v=3FiErJEQop4</a:t>
            </a:r>
            <a:endParaRPr lang="en-ES" dirty="0"/>
          </a:p>
          <a:p>
            <a:pPr algn="ctr"/>
            <a:endParaRPr lang="en-ES" dirty="0"/>
          </a:p>
        </p:txBody>
      </p:sp>
    </p:spTree>
    <p:extLst>
      <p:ext uri="{BB962C8B-B14F-4D97-AF65-F5344CB8AC3E}">
        <p14:creationId xmlns:p14="http://schemas.microsoft.com/office/powerpoint/2010/main" val="117386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0"/>
          <p:cNvSpPr txBox="1"/>
          <p:nvPr/>
        </p:nvSpPr>
        <p:spPr>
          <a:xfrm>
            <a:off x="176363" y="909501"/>
            <a:ext cx="5559690" cy="523084"/>
          </a:xfrm>
          <a:prstGeom prst="rect">
            <a:avLst/>
          </a:prstGeom>
          <a:noFill/>
          <a:ln>
            <a:noFill/>
          </a:ln>
        </p:spPr>
        <p:txBody>
          <a:bodyPr spcFirstLastPara="1" wrap="square" lIns="91401" tIns="45688" rIns="91401" bIns="45688" anchor="t" anchorCtr="0">
            <a:spAutoFit/>
          </a:bodyPr>
          <a:lstStyle/>
          <a:p>
            <a:r>
              <a:rPr lang="en-GB" sz="2799" dirty="0">
                <a:solidFill>
                  <a:schemeClr val="accent5">
                    <a:lumMod val="60000"/>
                    <a:lumOff val="40000"/>
                  </a:schemeClr>
                </a:solidFill>
                <a:latin typeface="Arial"/>
                <a:ea typeface="Arial"/>
                <a:cs typeface="Arial"/>
                <a:sym typeface="Arial"/>
              </a:rPr>
              <a:t>Lets see what Martin Lewis thinks</a:t>
            </a:r>
            <a:endParaRPr sz="2799" dirty="0">
              <a:solidFill>
                <a:schemeClr val="accent5">
                  <a:lumMod val="60000"/>
                  <a:lumOff val="40000"/>
                </a:schemeClr>
              </a:solidFill>
              <a:latin typeface="Arial"/>
              <a:ea typeface="Arial"/>
              <a:cs typeface="Arial"/>
              <a:sym typeface="Arial"/>
            </a:endParaRPr>
          </a:p>
        </p:txBody>
      </p:sp>
      <p:sp>
        <p:nvSpPr>
          <p:cNvPr id="228" name="Google Shape;228;p20"/>
          <p:cNvSpPr txBox="1"/>
          <p:nvPr/>
        </p:nvSpPr>
        <p:spPr>
          <a:xfrm>
            <a:off x="230216" y="190203"/>
            <a:ext cx="9899902" cy="523027"/>
          </a:xfrm>
          <a:prstGeom prst="rect">
            <a:avLst/>
          </a:prstGeom>
          <a:noFill/>
          <a:ln>
            <a:noFill/>
          </a:ln>
        </p:spPr>
        <p:txBody>
          <a:bodyPr spcFirstLastPara="1" wrap="square" lIns="91401" tIns="45688" rIns="91401" bIns="45688" anchor="t" anchorCtr="0">
            <a:spAutoFit/>
          </a:bodyPr>
          <a:lstStyle/>
          <a:p>
            <a:r>
              <a:rPr lang="en-GB" sz="2799" b="1" i="1" dirty="0">
                <a:solidFill>
                  <a:schemeClr val="accent5">
                    <a:lumMod val="60000"/>
                    <a:lumOff val="40000"/>
                  </a:schemeClr>
                </a:solidFill>
                <a:latin typeface="Arial"/>
                <a:ea typeface="Arial"/>
                <a:cs typeface="Arial"/>
                <a:sym typeface="Arial"/>
              </a:rPr>
              <a:t>Concerned about budgeting at Uni? Planning is key!</a:t>
            </a:r>
            <a:endParaRPr sz="2799" b="1" i="1" dirty="0">
              <a:solidFill>
                <a:schemeClr val="accent5">
                  <a:lumMod val="60000"/>
                  <a:lumOff val="40000"/>
                </a:schemeClr>
              </a:solidFill>
              <a:latin typeface="Arial"/>
              <a:ea typeface="Arial"/>
              <a:cs typeface="Arial"/>
              <a:sym typeface="Arial"/>
            </a:endParaRPr>
          </a:p>
        </p:txBody>
      </p:sp>
      <p:sp>
        <p:nvSpPr>
          <p:cNvPr id="229" name="Google Shape;229;p20"/>
          <p:cNvSpPr/>
          <p:nvPr/>
        </p:nvSpPr>
        <p:spPr>
          <a:xfrm>
            <a:off x="176363" y="1513127"/>
            <a:ext cx="6094413" cy="922880"/>
          </a:xfrm>
          <a:prstGeom prst="rect">
            <a:avLst/>
          </a:prstGeom>
          <a:noFill/>
          <a:ln>
            <a:noFill/>
          </a:ln>
        </p:spPr>
        <p:txBody>
          <a:bodyPr spcFirstLastPara="1" wrap="square" lIns="91401" tIns="45688" rIns="91401" bIns="45688" anchor="t" anchorCtr="0">
            <a:spAutoFit/>
          </a:bodyPr>
          <a:lstStyle/>
          <a:p>
            <a:r>
              <a:rPr lang="en-GB" sz="1799" dirty="0">
                <a:solidFill>
                  <a:schemeClr val="dk1"/>
                </a:solidFill>
                <a:latin typeface="Calibri"/>
                <a:ea typeface="Calibri"/>
                <a:cs typeface="Calibri"/>
                <a:sym typeface="Calibri"/>
                <a:hlinkClick r:id="rId3"/>
              </a:rPr>
              <a:t>https://www.moneysavingexpert.com/students/student-budgeting-planner/</a:t>
            </a:r>
            <a:endParaRPr lang="en-GB" sz="1799" dirty="0">
              <a:solidFill>
                <a:schemeClr val="dk1"/>
              </a:solidFill>
              <a:latin typeface="Calibri"/>
              <a:ea typeface="Calibri"/>
              <a:cs typeface="Calibri"/>
              <a:sym typeface="Calibri"/>
            </a:endParaRPr>
          </a:p>
          <a:p>
            <a:endParaRPr sz="1799" dirty="0"/>
          </a:p>
        </p:txBody>
      </p:sp>
      <p:sp>
        <p:nvSpPr>
          <p:cNvPr id="230" name="Google Shape;230;p20"/>
          <p:cNvSpPr/>
          <p:nvPr/>
        </p:nvSpPr>
        <p:spPr>
          <a:xfrm>
            <a:off x="5921224" y="1513127"/>
            <a:ext cx="6094413" cy="922880"/>
          </a:xfrm>
          <a:prstGeom prst="rect">
            <a:avLst/>
          </a:prstGeom>
          <a:noFill/>
          <a:ln>
            <a:noFill/>
          </a:ln>
        </p:spPr>
        <p:txBody>
          <a:bodyPr spcFirstLastPara="1" wrap="square" lIns="91401" tIns="45688" rIns="91401" bIns="45688" anchor="t" anchorCtr="0">
            <a:spAutoFit/>
          </a:bodyPr>
          <a:lstStyle/>
          <a:p>
            <a:r>
              <a:rPr lang="en-GB" sz="1799" dirty="0">
                <a:solidFill>
                  <a:schemeClr val="dk1"/>
                </a:solidFill>
                <a:latin typeface="Calibri"/>
                <a:ea typeface="Calibri"/>
                <a:cs typeface="Calibri"/>
                <a:sym typeface="Calibri"/>
                <a:hlinkClick r:id="rId4"/>
              </a:rPr>
              <a:t>https://www.savethestudent.org/money/student-budgeting/student-budgeting.html</a:t>
            </a:r>
            <a:endParaRPr lang="en-GB" sz="1799" dirty="0">
              <a:solidFill>
                <a:schemeClr val="dk1"/>
              </a:solidFill>
              <a:latin typeface="Calibri"/>
              <a:ea typeface="Calibri"/>
              <a:cs typeface="Calibri"/>
              <a:sym typeface="Calibri"/>
            </a:endParaRPr>
          </a:p>
          <a:p>
            <a:r>
              <a:rPr lang="en-GB" sz="1799" dirty="0">
                <a:solidFill>
                  <a:schemeClr val="dk1"/>
                </a:solidFill>
                <a:latin typeface="Calibri"/>
                <a:cs typeface="Calibri"/>
                <a:sym typeface="Calibri"/>
              </a:rPr>
              <a:t> </a:t>
            </a:r>
            <a:endParaRPr sz="1799" dirty="0"/>
          </a:p>
        </p:txBody>
      </p:sp>
      <p:pic>
        <p:nvPicPr>
          <p:cNvPr id="231" name="Google Shape;231;p20"/>
          <p:cNvPicPr preferRelativeResize="0"/>
          <p:nvPr/>
        </p:nvPicPr>
        <p:blipFill rotWithShape="1">
          <a:blip r:embed="rId5">
            <a:alphaModFix/>
          </a:blip>
          <a:srcRect/>
          <a:stretch/>
        </p:blipFill>
        <p:spPr>
          <a:xfrm>
            <a:off x="1416015" y="2408221"/>
            <a:ext cx="9010417" cy="4027546"/>
          </a:xfrm>
          <a:prstGeom prst="rect">
            <a:avLst/>
          </a:prstGeom>
          <a:noFill/>
          <a:ln>
            <a:noFill/>
          </a:ln>
        </p:spPr>
      </p:pic>
      <p:pic>
        <p:nvPicPr>
          <p:cNvPr id="3" name="Picture 2">
            <a:extLst>
              <a:ext uri="{FF2B5EF4-FFF2-40B4-BE49-F238E27FC236}">
                <a16:creationId xmlns:a16="http://schemas.microsoft.com/office/drawing/2014/main" id="{A32BE5B3-FBD1-E1C2-23E9-C5AC26CEA4EB}"/>
              </a:ext>
            </a:extLst>
          </p:cNvPr>
          <p:cNvPicPr>
            <a:picLocks noChangeAspect="1"/>
          </p:cNvPicPr>
          <p:nvPr/>
        </p:nvPicPr>
        <p:blipFill>
          <a:blip r:embed="rId6"/>
          <a:stretch>
            <a:fillRect/>
          </a:stretch>
        </p:blipFill>
        <p:spPr>
          <a:xfrm>
            <a:off x="10426432" y="190203"/>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1"/>
                                        </p:tgtEl>
                                        <p:attrNameLst>
                                          <p:attrName>style.visibility</p:attrName>
                                        </p:attrNameLst>
                                      </p:cBhvr>
                                      <p:to>
                                        <p:strVal val="visible"/>
                                      </p:to>
                                    </p:set>
                                    <p:anim calcmode="lin" valueType="num">
                                      <p:cBhvr additive="base">
                                        <p:cTn id="7" dur="500"/>
                                        <p:tgtEl>
                                          <p:spTgt spid="2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1"/>
          <p:cNvSpPr txBox="1"/>
          <p:nvPr/>
        </p:nvSpPr>
        <p:spPr>
          <a:xfrm>
            <a:off x="408849" y="342970"/>
            <a:ext cx="11086345" cy="4522840"/>
          </a:xfrm>
          <a:prstGeom prst="rect">
            <a:avLst/>
          </a:prstGeom>
          <a:noFill/>
          <a:ln>
            <a:noFill/>
          </a:ln>
        </p:spPr>
        <p:txBody>
          <a:bodyPr spcFirstLastPara="1" wrap="square" lIns="91401" tIns="45688" rIns="91401" bIns="45688" anchor="t" anchorCtr="0">
            <a:spAutoFit/>
          </a:bodyPr>
          <a:lstStyle/>
          <a:p>
            <a:r>
              <a:rPr lang="en-GB" sz="2799" dirty="0">
                <a:solidFill>
                  <a:schemeClr val="accent5">
                    <a:lumMod val="60000"/>
                    <a:lumOff val="40000"/>
                  </a:schemeClr>
                </a:solidFill>
                <a:latin typeface="Arial"/>
                <a:ea typeface="Arial"/>
                <a:cs typeface="Arial"/>
                <a:sym typeface="Arial"/>
              </a:rPr>
              <a:t>Both Martin Lewis and Save the Student have loads of ideas and tips for budgeting and more crucially special offers and tips to reduce outgoings.</a:t>
            </a:r>
            <a:endParaRPr sz="1799" dirty="0">
              <a:solidFill>
                <a:schemeClr val="accent5">
                  <a:lumMod val="60000"/>
                  <a:lumOff val="40000"/>
                </a:schemeClr>
              </a:solidFill>
            </a:endParaRPr>
          </a:p>
          <a:p>
            <a:endParaRPr sz="2799" dirty="0">
              <a:solidFill>
                <a:schemeClr val="accent5">
                  <a:lumMod val="60000"/>
                  <a:lumOff val="40000"/>
                </a:schemeClr>
              </a:solidFill>
              <a:latin typeface="Arial"/>
              <a:ea typeface="Arial"/>
              <a:cs typeface="Arial"/>
              <a:sym typeface="Arial"/>
            </a:endParaRPr>
          </a:p>
          <a:p>
            <a:r>
              <a:rPr lang="en-GB" sz="2799" dirty="0">
                <a:solidFill>
                  <a:schemeClr val="accent5">
                    <a:lumMod val="60000"/>
                    <a:lumOff val="40000"/>
                  </a:schemeClr>
                </a:solidFill>
                <a:latin typeface="Arial"/>
                <a:ea typeface="Arial"/>
                <a:cs typeface="Arial"/>
                <a:sym typeface="Arial"/>
              </a:rPr>
              <a:t>Martin Lewis always updates in July/August when banks are trying to persuade you to switch to them and companies are offering student deals. Keep an eye out, throughout the year he has news you can use.</a:t>
            </a:r>
          </a:p>
          <a:p>
            <a:endParaRPr sz="1799" dirty="0">
              <a:solidFill>
                <a:schemeClr val="accent5">
                  <a:lumMod val="60000"/>
                  <a:lumOff val="40000"/>
                </a:schemeClr>
              </a:solidFill>
            </a:endParaRPr>
          </a:p>
          <a:p>
            <a:r>
              <a:rPr lang="en-GB" sz="2799" dirty="0">
                <a:solidFill>
                  <a:schemeClr val="accent5">
                    <a:lumMod val="60000"/>
                    <a:lumOff val="40000"/>
                  </a:schemeClr>
                </a:solidFill>
                <a:latin typeface="Arial"/>
                <a:ea typeface="Arial"/>
                <a:cs typeface="Arial"/>
                <a:sym typeface="Arial"/>
              </a:rPr>
              <a:t>Save The Student also updates regularly. </a:t>
            </a:r>
          </a:p>
          <a:p>
            <a:endParaRPr sz="1799" dirty="0">
              <a:solidFill>
                <a:schemeClr val="accent5">
                  <a:lumMod val="60000"/>
                  <a:lumOff val="40000"/>
                </a:schemeClr>
              </a:solidFill>
            </a:endParaRPr>
          </a:p>
        </p:txBody>
      </p:sp>
      <p:sp>
        <p:nvSpPr>
          <p:cNvPr id="237" name="Google Shape;237;p21"/>
          <p:cNvSpPr/>
          <p:nvPr/>
        </p:nvSpPr>
        <p:spPr>
          <a:xfrm>
            <a:off x="124112" y="6211990"/>
            <a:ext cx="9251382" cy="646010"/>
          </a:xfrm>
          <a:prstGeom prst="rect">
            <a:avLst/>
          </a:prstGeom>
          <a:noFill/>
          <a:ln>
            <a:noFill/>
          </a:ln>
        </p:spPr>
        <p:txBody>
          <a:bodyPr spcFirstLastPara="1" wrap="square" lIns="91401" tIns="45688" rIns="91401" bIns="45688" anchor="t" anchorCtr="0">
            <a:spAutoFit/>
          </a:bodyPr>
          <a:lstStyle/>
          <a:p>
            <a:r>
              <a:rPr lang="en-GB" sz="1799" b="1" u="sng" dirty="0">
                <a:solidFill>
                  <a:schemeClr val="accent5">
                    <a:lumMod val="60000"/>
                    <a:lumOff val="40000"/>
                  </a:schemeClr>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How to budget at university:</a:t>
            </a:r>
            <a:r>
              <a:rPr lang="en-GB" sz="1799" b="1" dirty="0">
                <a:solidFill>
                  <a:srgbClr val="46788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a:t>
            </a:r>
            <a:r>
              <a:rPr lang="en-GB" sz="1799" dirty="0">
                <a:solidFill>
                  <a:srgbClr val="46788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https://www.youtube.com/watch?v=BCWfWmbpiEQ</a:t>
            </a:r>
            <a:endParaRPr lang="en-GB" sz="1799" dirty="0">
              <a:solidFill>
                <a:schemeClr val="dk1"/>
              </a:solidFill>
              <a:latin typeface="Calibri"/>
              <a:ea typeface="Calibri"/>
              <a:cs typeface="Calibri"/>
              <a:sym typeface="Calibri"/>
            </a:endParaRPr>
          </a:p>
          <a:p>
            <a:endParaRPr sz="1799"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28;p20">
            <a:extLst>
              <a:ext uri="{FF2B5EF4-FFF2-40B4-BE49-F238E27FC236}">
                <a16:creationId xmlns:a16="http://schemas.microsoft.com/office/drawing/2014/main" id="{D0A9D70C-D984-239F-77B9-F4CF16EA0546}"/>
              </a:ext>
            </a:extLst>
          </p:cNvPr>
          <p:cNvSpPr txBox="1"/>
          <p:nvPr/>
        </p:nvSpPr>
        <p:spPr>
          <a:xfrm>
            <a:off x="230216" y="190203"/>
            <a:ext cx="10777308" cy="5262658"/>
          </a:xfrm>
          <a:prstGeom prst="rect">
            <a:avLst/>
          </a:prstGeom>
          <a:noFill/>
          <a:ln>
            <a:noFill/>
          </a:ln>
        </p:spPr>
        <p:txBody>
          <a:bodyPr spcFirstLastPara="1" wrap="square" lIns="91401" tIns="45688" rIns="91401" bIns="45688" anchor="t" anchorCtr="0">
            <a:spAutoFit/>
          </a:bodyPr>
          <a:lstStyle/>
          <a:p>
            <a:r>
              <a:rPr lang="en-GB" sz="2799" b="1" i="1" dirty="0">
                <a:solidFill>
                  <a:schemeClr val="accent5">
                    <a:lumMod val="60000"/>
                    <a:lumOff val="40000"/>
                  </a:schemeClr>
                </a:solidFill>
                <a:latin typeface="Arial"/>
                <a:ea typeface="Arial"/>
                <a:cs typeface="Arial"/>
                <a:sym typeface="Arial"/>
              </a:rPr>
              <a:t>Helpful links:</a:t>
            </a:r>
          </a:p>
          <a:p>
            <a:endParaRPr lang="en-GB" sz="2799" b="1" i="1"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r>
              <a:rPr lang="en-GB" sz="2000" dirty="0">
                <a:solidFill>
                  <a:schemeClr val="accent5">
                    <a:lumMod val="60000"/>
                    <a:lumOff val="40000"/>
                  </a:schemeClr>
                </a:solidFill>
                <a:latin typeface="Arial"/>
                <a:ea typeface="Arial"/>
                <a:cs typeface="Arial"/>
                <a:sym typeface="Arial"/>
              </a:rPr>
              <a:t>Student Finance England </a:t>
            </a:r>
            <a:r>
              <a:rPr lang="en-GB" sz="2000" dirty="0" err="1">
                <a:solidFill>
                  <a:schemeClr val="accent5">
                    <a:lumMod val="60000"/>
                    <a:lumOff val="40000"/>
                  </a:schemeClr>
                </a:solidFill>
                <a:latin typeface="Arial"/>
                <a:ea typeface="Arial"/>
                <a:cs typeface="Arial"/>
                <a:sym typeface="Arial"/>
              </a:rPr>
              <a:t>youtube</a:t>
            </a:r>
            <a:r>
              <a:rPr lang="en-GB" sz="2000" dirty="0">
                <a:solidFill>
                  <a:schemeClr val="accent5">
                    <a:lumMod val="60000"/>
                    <a:lumOff val="40000"/>
                  </a:schemeClr>
                </a:solidFill>
                <a:latin typeface="Arial"/>
                <a:ea typeface="Arial"/>
                <a:cs typeface="Arial"/>
                <a:sym typeface="Arial"/>
              </a:rPr>
              <a:t> channel: often posts step-by-step guides. </a:t>
            </a:r>
            <a:r>
              <a:rPr lang="en-GB" sz="2000" dirty="0">
                <a:solidFill>
                  <a:schemeClr val="accent5">
                    <a:lumMod val="60000"/>
                    <a:lumOff val="40000"/>
                  </a:schemeClr>
                </a:solidFill>
                <a:latin typeface="Arial"/>
                <a:ea typeface="Arial"/>
                <a:cs typeface="Arial"/>
                <a:sym typeface="Arial"/>
                <a:hlinkClick r:id="rId2"/>
              </a:rPr>
              <a:t>https://www.youtube.com/@SFEFILM/videos</a:t>
            </a:r>
            <a:endParaRPr lang="en-GB" sz="2000" dirty="0">
              <a:solidFill>
                <a:schemeClr val="accent5">
                  <a:lumMod val="60000"/>
                  <a:lumOff val="40000"/>
                </a:schemeClr>
              </a:solidFill>
              <a:latin typeface="Arial"/>
              <a:ea typeface="Arial"/>
              <a:cs typeface="Arial"/>
              <a:sym typeface="Arial"/>
            </a:endParaRPr>
          </a:p>
          <a:p>
            <a:endParaRPr lang="en-GB" sz="2000"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r>
              <a:rPr lang="en-GB" sz="2000" dirty="0">
                <a:solidFill>
                  <a:schemeClr val="accent5">
                    <a:lumMod val="60000"/>
                    <a:lumOff val="40000"/>
                  </a:schemeClr>
                </a:solidFill>
                <a:latin typeface="Arial"/>
                <a:ea typeface="Arial"/>
                <a:cs typeface="Arial"/>
                <a:sym typeface="Arial"/>
              </a:rPr>
              <a:t>Gov UK SFE: Application guidance. Also where you should formally apply. </a:t>
            </a:r>
            <a:r>
              <a:rPr lang="en-GB" sz="2000" dirty="0">
                <a:solidFill>
                  <a:schemeClr val="accent5">
                    <a:lumMod val="60000"/>
                    <a:lumOff val="40000"/>
                  </a:schemeClr>
                </a:solidFill>
                <a:latin typeface="Arial"/>
                <a:ea typeface="Arial"/>
                <a:cs typeface="Arial"/>
                <a:sym typeface="Arial"/>
                <a:hlinkClick r:id="rId3"/>
              </a:rPr>
              <a:t>https://www.gov.uk/get-undergraduate-student-loan</a:t>
            </a:r>
            <a:r>
              <a:rPr lang="en-GB" sz="2000" dirty="0">
                <a:solidFill>
                  <a:schemeClr val="accent5">
                    <a:lumMod val="60000"/>
                    <a:lumOff val="40000"/>
                  </a:schemeClr>
                </a:solidFill>
                <a:latin typeface="Arial"/>
                <a:ea typeface="Arial"/>
                <a:cs typeface="Arial"/>
                <a:sym typeface="Arial"/>
              </a:rPr>
              <a:t> </a:t>
            </a:r>
          </a:p>
          <a:p>
            <a:endParaRPr lang="en-GB" sz="2000"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r>
              <a:rPr lang="en-GB" sz="2000" dirty="0">
                <a:solidFill>
                  <a:schemeClr val="accent5">
                    <a:lumMod val="60000"/>
                    <a:lumOff val="40000"/>
                  </a:schemeClr>
                </a:solidFill>
                <a:latin typeface="Arial"/>
                <a:ea typeface="Arial"/>
                <a:cs typeface="Arial"/>
                <a:sym typeface="Arial"/>
              </a:rPr>
              <a:t>UCAS Student Finance information: </a:t>
            </a:r>
            <a:r>
              <a:rPr lang="en-GB" sz="2000" dirty="0">
                <a:solidFill>
                  <a:schemeClr val="accent5">
                    <a:lumMod val="60000"/>
                    <a:lumOff val="40000"/>
                  </a:schemeClr>
                </a:solidFill>
                <a:latin typeface="Arial"/>
                <a:ea typeface="Arial"/>
                <a:cs typeface="Arial"/>
                <a:sym typeface="Arial"/>
                <a:hlinkClick r:id="rId4"/>
              </a:rPr>
              <a:t>https://www.ucas.com/money-and-student-life/money/student-finance/student-finance-england</a:t>
            </a:r>
            <a:endParaRPr lang="en-GB" sz="2000"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endParaRPr lang="en-GB" sz="2000"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r>
              <a:rPr lang="en-GB" sz="2000" dirty="0">
                <a:solidFill>
                  <a:schemeClr val="accent5">
                    <a:lumMod val="60000"/>
                    <a:lumOff val="40000"/>
                  </a:schemeClr>
                </a:solidFill>
                <a:latin typeface="Arial"/>
                <a:ea typeface="Arial"/>
                <a:cs typeface="Arial"/>
                <a:sym typeface="Arial"/>
              </a:rPr>
              <a:t>UCAS Scholarships and Bursaries search tool: </a:t>
            </a:r>
            <a:r>
              <a:rPr lang="en-GB" sz="2000" dirty="0">
                <a:solidFill>
                  <a:schemeClr val="accent5">
                    <a:lumMod val="60000"/>
                    <a:lumOff val="40000"/>
                  </a:schemeClr>
                </a:solidFill>
                <a:latin typeface="Arial"/>
                <a:ea typeface="Arial"/>
                <a:cs typeface="Arial"/>
                <a:sym typeface="Arial"/>
                <a:hlinkClick r:id="rId5"/>
              </a:rPr>
              <a:t>https://www.ucas.com/explore/search/scholarships-and-bursaries?query=</a:t>
            </a:r>
            <a:endParaRPr lang="en-GB" sz="2000" dirty="0">
              <a:solidFill>
                <a:schemeClr val="accent5">
                  <a:lumMod val="60000"/>
                  <a:lumOff val="40000"/>
                </a:schemeClr>
              </a:solidFill>
              <a:latin typeface="Arial"/>
              <a:ea typeface="Arial"/>
              <a:cs typeface="Arial"/>
              <a:sym typeface="Arial"/>
            </a:endParaRPr>
          </a:p>
          <a:p>
            <a:endParaRPr lang="en-GB" sz="2000" b="1" dirty="0">
              <a:solidFill>
                <a:schemeClr val="accent5">
                  <a:lumMod val="60000"/>
                  <a:lumOff val="40000"/>
                </a:schemeClr>
              </a:solidFill>
              <a:latin typeface="Arial"/>
              <a:ea typeface="Arial"/>
              <a:cs typeface="Arial"/>
              <a:sym typeface="Arial"/>
            </a:endParaRPr>
          </a:p>
          <a:p>
            <a:pPr marL="457200" indent="-457200">
              <a:buFont typeface="Arial" panose="020B0604020202020204" pitchFamily="34" charset="0"/>
              <a:buChar char="•"/>
            </a:pPr>
            <a:r>
              <a:rPr lang="en-GB" sz="2000" b="1" dirty="0">
                <a:solidFill>
                  <a:schemeClr val="accent5">
                    <a:lumMod val="60000"/>
                    <a:lumOff val="40000"/>
                  </a:schemeClr>
                </a:solidFill>
                <a:latin typeface="Arial"/>
                <a:ea typeface="Arial"/>
                <a:cs typeface="Arial"/>
                <a:sym typeface="Arial"/>
              </a:rPr>
              <a:t>Follow Student Finance England on Instagram for updates: @</a:t>
            </a:r>
            <a:r>
              <a:rPr lang="en-GB" sz="2000" b="1" dirty="0" err="1">
                <a:solidFill>
                  <a:schemeClr val="accent5">
                    <a:lumMod val="60000"/>
                    <a:lumOff val="40000"/>
                  </a:schemeClr>
                </a:solidFill>
                <a:latin typeface="Arial"/>
                <a:ea typeface="Arial"/>
                <a:cs typeface="Arial"/>
                <a:sym typeface="Arial"/>
              </a:rPr>
              <a:t>studentfinance_england</a:t>
            </a:r>
            <a:endParaRPr sz="2000" dirty="0">
              <a:solidFill>
                <a:schemeClr val="accent5">
                  <a:lumMod val="60000"/>
                  <a:lumOff val="40000"/>
                </a:schemeClr>
              </a:solidFill>
              <a:latin typeface="Arial"/>
              <a:ea typeface="Arial"/>
              <a:cs typeface="Arial"/>
              <a:sym typeface="Arial"/>
            </a:endParaRPr>
          </a:p>
        </p:txBody>
      </p:sp>
    </p:spTree>
    <p:extLst>
      <p:ext uri="{BB962C8B-B14F-4D97-AF65-F5344CB8AC3E}">
        <p14:creationId xmlns:p14="http://schemas.microsoft.com/office/powerpoint/2010/main" val="4238229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4" name="Google Shape;74;p2"/>
          <p:cNvSpPr txBox="1"/>
          <p:nvPr/>
        </p:nvSpPr>
        <p:spPr>
          <a:xfrm>
            <a:off x="1747491" y="2959769"/>
            <a:ext cx="8697018" cy="938462"/>
          </a:xfrm>
          <a:prstGeom prst="rect">
            <a:avLst/>
          </a:prstGeom>
          <a:noFill/>
          <a:ln>
            <a:noFill/>
          </a:ln>
        </p:spPr>
        <p:txBody>
          <a:bodyPr spcFirstLastPara="1" wrap="square" lIns="0" tIns="0" rIns="0" bIns="0" anchor="t" anchorCtr="0">
            <a:spAutoFit/>
          </a:bodyPr>
          <a:lstStyle/>
          <a:p>
            <a:pPr algn="ctr"/>
            <a:r>
              <a:rPr lang="en-GB" sz="2799" b="1" i="1" dirty="0">
                <a:solidFill>
                  <a:srgbClr val="0070C0"/>
                </a:solidFill>
                <a:latin typeface="Arial"/>
                <a:ea typeface="Arial"/>
                <a:cs typeface="Arial"/>
                <a:sym typeface="Arial"/>
              </a:rPr>
              <a:t>Section one: An introduction to student finance</a:t>
            </a:r>
            <a:endParaRPr sz="1799" i="1" dirty="0">
              <a:solidFill>
                <a:srgbClr val="0070C0"/>
              </a:solidFill>
            </a:endParaRPr>
          </a:p>
          <a:p>
            <a:pPr algn="ctr">
              <a:spcBef>
                <a:spcPts val="600"/>
              </a:spcBef>
            </a:pPr>
            <a:endParaRPr sz="2799" i="1" dirty="0">
              <a:solidFill>
                <a:srgbClr val="0070C0"/>
              </a:solidFill>
              <a:latin typeface="Arial"/>
              <a:ea typeface="Arial"/>
              <a:cs typeface="Arial"/>
              <a:sym typeface="Arial"/>
            </a:endParaRPr>
          </a:p>
        </p:txBody>
      </p:sp>
      <p:pic>
        <p:nvPicPr>
          <p:cNvPr id="5" name="Picture 4">
            <a:extLst>
              <a:ext uri="{FF2B5EF4-FFF2-40B4-BE49-F238E27FC236}">
                <a16:creationId xmlns:a16="http://schemas.microsoft.com/office/drawing/2014/main" id="{E1E2965E-0AE8-A920-814F-2E2E7EB921CB}"/>
              </a:ext>
            </a:extLst>
          </p:cNvPr>
          <p:cNvPicPr>
            <a:picLocks noChangeAspect="1"/>
          </p:cNvPicPr>
          <p:nvPr/>
        </p:nvPicPr>
        <p:blipFill>
          <a:blip r:embed="rId3"/>
          <a:stretch>
            <a:fillRect/>
          </a:stretch>
        </p:blipFill>
        <p:spPr>
          <a:xfrm>
            <a:off x="10763067" y="81779"/>
            <a:ext cx="1219200" cy="1219200"/>
          </a:xfrm>
          <a:prstGeom prst="rect">
            <a:avLst/>
          </a:prstGeom>
        </p:spPr>
      </p:pic>
      <p:pic>
        <p:nvPicPr>
          <p:cNvPr id="7" name="Picture 6">
            <a:extLst>
              <a:ext uri="{FF2B5EF4-FFF2-40B4-BE49-F238E27FC236}">
                <a16:creationId xmlns:a16="http://schemas.microsoft.com/office/drawing/2014/main" id="{569C508F-CAB4-6F90-1040-5B9275D6C9AB}"/>
              </a:ext>
            </a:extLst>
          </p:cNvPr>
          <p:cNvPicPr>
            <a:picLocks noChangeAspect="1"/>
          </p:cNvPicPr>
          <p:nvPr/>
        </p:nvPicPr>
        <p:blipFill>
          <a:blip r:embed="rId4"/>
          <a:stretch>
            <a:fillRect/>
          </a:stretch>
        </p:blipFill>
        <p:spPr>
          <a:xfrm>
            <a:off x="10629990" y="5480819"/>
            <a:ext cx="1219200" cy="1219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2"/>
          <p:cNvSpPr/>
          <p:nvPr/>
        </p:nvSpPr>
        <p:spPr>
          <a:xfrm>
            <a:off x="342810" y="1044352"/>
            <a:ext cx="11029857" cy="4769295"/>
          </a:xfrm>
          <a:prstGeom prst="rect">
            <a:avLst/>
          </a:prstGeom>
          <a:noFill/>
          <a:ln>
            <a:noFill/>
          </a:ln>
        </p:spPr>
        <p:txBody>
          <a:bodyPr spcFirstLastPara="1" wrap="square" lIns="91401" tIns="45688" rIns="91401" bIns="45688" anchor="ctr" anchorCtr="0">
            <a:spAutoFit/>
          </a:bodyPr>
          <a:lstStyle/>
          <a:p>
            <a:pPr marL="431670" indent="-358667"/>
            <a:r>
              <a:rPr lang="en-GB" sz="2399" dirty="0">
                <a:solidFill>
                  <a:srgbClr val="0070C0"/>
                </a:solidFill>
                <a:latin typeface="Arial"/>
                <a:ea typeface="Arial"/>
                <a:cs typeface="Arial"/>
                <a:sym typeface="Arial"/>
              </a:rPr>
              <a:t>Student Finance England (SFE) provides </a:t>
            </a:r>
            <a:r>
              <a:rPr lang="en-GB" sz="2399" b="1" dirty="0">
                <a:solidFill>
                  <a:srgbClr val="0070C0"/>
                </a:solidFill>
                <a:latin typeface="Arial"/>
                <a:ea typeface="Arial"/>
                <a:cs typeface="Arial"/>
                <a:sym typeface="Arial"/>
              </a:rPr>
              <a:t>financial support on behalf of </a:t>
            </a:r>
            <a:endParaRPr sz="1799" b="1" dirty="0">
              <a:solidFill>
                <a:srgbClr val="0070C0"/>
              </a:solidFill>
            </a:endParaRPr>
          </a:p>
          <a:p>
            <a:pPr marL="431670" indent="-358667"/>
            <a:r>
              <a:rPr lang="en-GB" sz="2399" b="1" dirty="0">
                <a:solidFill>
                  <a:srgbClr val="0070C0"/>
                </a:solidFill>
                <a:latin typeface="Arial"/>
                <a:ea typeface="Arial"/>
                <a:cs typeface="Arial"/>
                <a:sym typeface="Arial"/>
              </a:rPr>
              <a:t>the UK Government</a:t>
            </a:r>
            <a:r>
              <a:rPr lang="en-GB" sz="2399" dirty="0">
                <a:solidFill>
                  <a:srgbClr val="0070C0"/>
                </a:solidFill>
                <a:latin typeface="Arial"/>
                <a:ea typeface="Arial"/>
                <a:cs typeface="Arial"/>
                <a:sym typeface="Arial"/>
              </a:rPr>
              <a:t> to students from England entering higher education </a:t>
            </a:r>
            <a:endParaRPr sz="1799" dirty="0">
              <a:solidFill>
                <a:srgbClr val="0070C0"/>
              </a:solidFill>
            </a:endParaRPr>
          </a:p>
          <a:p>
            <a:pPr marL="431670" indent="-358667"/>
            <a:r>
              <a:rPr lang="en-GB" sz="2399" dirty="0">
                <a:solidFill>
                  <a:srgbClr val="0070C0"/>
                </a:solidFill>
                <a:latin typeface="Arial"/>
                <a:ea typeface="Arial"/>
                <a:cs typeface="Arial"/>
                <a:sym typeface="Arial"/>
              </a:rPr>
              <a:t>in the UK.  </a:t>
            </a:r>
            <a:endParaRPr sz="1799" dirty="0">
              <a:solidFill>
                <a:srgbClr val="0070C0"/>
              </a:solidFill>
            </a:endParaRPr>
          </a:p>
          <a:p>
            <a:pPr marL="431670" indent="-206313">
              <a:buClr>
                <a:schemeClr val="dk1"/>
              </a:buClr>
              <a:buSzPts val="2400"/>
            </a:pPr>
            <a:endParaRPr sz="2399" dirty="0">
              <a:solidFill>
                <a:srgbClr val="0070C0"/>
              </a:solidFill>
              <a:latin typeface="Arial"/>
              <a:ea typeface="Arial"/>
              <a:cs typeface="Arial"/>
              <a:sym typeface="Arial"/>
            </a:endParaRPr>
          </a:p>
          <a:p>
            <a:pPr marL="431670" indent="-358667">
              <a:buClr>
                <a:schemeClr val="lt1"/>
              </a:buClr>
              <a:buSzPts val="2400"/>
              <a:buFont typeface="Arial"/>
              <a:buChar char="•"/>
            </a:pPr>
            <a:r>
              <a:rPr lang="en-GB" sz="2399" dirty="0">
                <a:solidFill>
                  <a:srgbClr val="0070C0"/>
                </a:solidFill>
                <a:latin typeface="Arial"/>
                <a:ea typeface="Arial"/>
                <a:cs typeface="Arial"/>
                <a:sym typeface="Arial"/>
              </a:rPr>
              <a:t>The two main costs you’ll have while studying are </a:t>
            </a:r>
            <a:r>
              <a:rPr lang="en-GB" sz="2399" dirty="0">
                <a:solidFill>
                  <a:schemeClr val="accent5">
                    <a:lumMod val="60000"/>
                    <a:lumOff val="40000"/>
                  </a:schemeClr>
                </a:solidFill>
                <a:latin typeface="Arial"/>
                <a:ea typeface="Arial"/>
                <a:cs typeface="Arial"/>
                <a:sym typeface="Arial"/>
              </a:rPr>
              <a:t>tuition fees </a:t>
            </a:r>
            <a:r>
              <a:rPr lang="en-GB" sz="2399" dirty="0">
                <a:solidFill>
                  <a:srgbClr val="0070C0"/>
                </a:solidFill>
                <a:latin typeface="Arial"/>
                <a:ea typeface="Arial"/>
                <a:cs typeface="Arial"/>
                <a:sym typeface="Arial"/>
              </a:rPr>
              <a:t>and </a:t>
            </a:r>
            <a:endParaRPr sz="2399" dirty="0">
              <a:solidFill>
                <a:srgbClr val="0070C0"/>
              </a:solidFill>
              <a:latin typeface="Arial"/>
              <a:ea typeface="Arial"/>
              <a:cs typeface="Arial"/>
              <a:sym typeface="Arial"/>
            </a:endParaRPr>
          </a:p>
          <a:p>
            <a:pPr marL="431670" indent="-358667"/>
            <a:r>
              <a:rPr lang="en-GB" sz="2399" dirty="0">
                <a:solidFill>
                  <a:srgbClr val="0070C0"/>
                </a:solidFill>
                <a:latin typeface="Arial"/>
                <a:ea typeface="Arial"/>
                <a:cs typeface="Arial"/>
                <a:sym typeface="Arial"/>
              </a:rPr>
              <a:t>	</a:t>
            </a:r>
            <a:r>
              <a:rPr lang="en-GB" sz="2399" dirty="0">
                <a:solidFill>
                  <a:schemeClr val="accent5">
                    <a:lumMod val="60000"/>
                    <a:lumOff val="40000"/>
                  </a:schemeClr>
                </a:solidFill>
                <a:latin typeface="Arial"/>
                <a:ea typeface="Arial"/>
                <a:cs typeface="Arial"/>
                <a:sym typeface="Arial"/>
              </a:rPr>
              <a:t>living costs</a:t>
            </a:r>
            <a:r>
              <a:rPr lang="en-GB" sz="2399" dirty="0">
                <a:solidFill>
                  <a:srgbClr val="0070C0"/>
                </a:solidFill>
                <a:latin typeface="Arial"/>
                <a:ea typeface="Arial"/>
                <a:cs typeface="Arial"/>
                <a:sym typeface="Arial"/>
              </a:rPr>
              <a:t>.</a:t>
            </a:r>
            <a:endParaRPr sz="2399" dirty="0">
              <a:solidFill>
                <a:srgbClr val="0070C0"/>
              </a:solidFill>
              <a:latin typeface="Arial"/>
              <a:ea typeface="Arial"/>
              <a:cs typeface="Arial"/>
              <a:sym typeface="Arial"/>
            </a:endParaRPr>
          </a:p>
          <a:p>
            <a:pPr marL="431670" indent="-206313">
              <a:buClr>
                <a:schemeClr val="dk1"/>
              </a:buClr>
              <a:buSzPts val="2400"/>
            </a:pPr>
            <a:endParaRPr sz="2399" dirty="0">
              <a:solidFill>
                <a:srgbClr val="0070C0"/>
              </a:solidFill>
              <a:latin typeface="Arial"/>
              <a:ea typeface="Arial"/>
              <a:cs typeface="Arial"/>
              <a:sym typeface="Arial"/>
            </a:endParaRPr>
          </a:p>
          <a:p>
            <a:pPr marL="431670" indent="-358667">
              <a:buClr>
                <a:schemeClr val="lt1"/>
              </a:buClr>
              <a:buSzPts val="2400"/>
              <a:buFont typeface="Arial"/>
              <a:buChar char="•"/>
            </a:pPr>
            <a:r>
              <a:rPr lang="en-GB" sz="2399" b="1" dirty="0">
                <a:solidFill>
                  <a:srgbClr val="0070C0"/>
                </a:solidFill>
                <a:latin typeface="Arial"/>
                <a:ea typeface="Arial"/>
                <a:cs typeface="Arial"/>
                <a:sym typeface="Arial"/>
              </a:rPr>
              <a:t>There’s student finance available to help you with both. </a:t>
            </a:r>
            <a:endParaRPr sz="2399" b="1" dirty="0">
              <a:solidFill>
                <a:srgbClr val="0070C0"/>
              </a:solidFill>
              <a:latin typeface="Arial"/>
              <a:ea typeface="Arial"/>
              <a:cs typeface="Arial"/>
              <a:sym typeface="Arial"/>
            </a:endParaRPr>
          </a:p>
          <a:p>
            <a:pPr marL="431670" indent="-206313">
              <a:buClr>
                <a:schemeClr val="dk1"/>
              </a:buClr>
              <a:buSzPts val="2400"/>
            </a:pPr>
            <a:endParaRPr sz="2399" dirty="0">
              <a:solidFill>
                <a:srgbClr val="0070C0"/>
              </a:solidFill>
              <a:latin typeface="Arial"/>
              <a:ea typeface="Arial"/>
              <a:cs typeface="Arial"/>
              <a:sym typeface="Arial"/>
            </a:endParaRPr>
          </a:p>
          <a:p>
            <a:pPr marL="431670" indent="-358667">
              <a:buClr>
                <a:schemeClr val="lt1"/>
              </a:buClr>
              <a:buSzPts val="2400"/>
              <a:buFont typeface="Arial"/>
              <a:buChar char="•"/>
            </a:pPr>
            <a:r>
              <a:rPr lang="en-GB" sz="2399" dirty="0">
                <a:solidFill>
                  <a:srgbClr val="0070C0"/>
                </a:solidFill>
                <a:latin typeface="Arial"/>
                <a:ea typeface="Arial"/>
                <a:cs typeface="Arial"/>
                <a:sym typeface="Arial"/>
              </a:rPr>
              <a:t>Depending on your circumstances, you could also get extra financial help while you study.</a:t>
            </a:r>
            <a:endParaRPr sz="1799" dirty="0">
              <a:solidFill>
                <a:srgbClr val="0070C0"/>
              </a:solidFill>
            </a:endParaRPr>
          </a:p>
          <a:p>
            <a:pPr marL="431670" indent="-231705">
              <a:buClr>
                <a:schemeClr val="dk1"/>
              </a:buClr>
              <a:buSzPts val="2000"/>
            </a:pPr>
            <a:endParaRPr sz="1999" dirty="0">
              <a:solidFill>
                <a:srgbClr val="0070C0"/>
              </a:solidFill>
              <a:latin typeface="Arial"/>
              <a:ea typeface="Arial"/>
              <a:cs typeface="Arial"/>
              <a:sym typeface="Arial"/>
            </a:endParaRPr>
          </a:p>
          <a:p>
            <a:pPr marL="431670" indent="-358667"/>
            <a:endParaRPr sz="1999" dirty="0">
              <a:solidFill>
                <a:srgbClr val="0070C0"/>
              </a:solidFill>
              <a:latin typeface="Arial"/>
              <a:ea typeface="Arial"/>
              <a:cs typeface="Arial"/>
              <a:sym typeface="Arial"/>
            </a:endParaRPr>
          </a:p>
        </p:txBody>
      </p:sp>
      <p:sp>
        <p:nvSpPr>
          <p:cNvPr id="74" name="Google Shape;74;p2"/>
          <p:cNvSpPr txBox="1"/>
          <p:nvPr/>
        </p:nvSpPr>
        <p:spPr>
          <a:xfrm>
            <a:off x="342810" y="338406"/>
            <a:ext cx="5753190" cy="938475"/>
          </a:xfrm>
          <a:prstGeom prst="rect">
            <a:avLst/>
          </a:prstGeom>
          <a:noFill/>
          <a:ln>
            <a:noFill/>
          </a:ln>
        </p:spPr>
        <p:txBody>
          <a:bodyPr spcFirstLastPara="1" wrap="square" lIns="0" tIns="0" rIns="0" bIns="0" anchor="t" anchorCtr="0">
            <a:spAutoFit/>
          </a:bodyPr>
          <a:lstStyle/>
          <a:p>
            <a:r>
              <a:rPr lang="en-GB" sz="2799" b="1" i="1" dirty="0">
                <a:solidFill>
                  <a:srgbClr val="0070C0"/>
                </a:solidFill>
                <a:latin typeface="Arial"/>
                <a:ea typeface="Arial"/>
                <a:cs typeface="Arial"/>
                <a:sym typeface="Arial"/>
              </a:rPr>
              <a:t>What is student finance?</a:t>
            </a:r>
            <a:endParaRPr sz="1799" i="1" dirty="0">
              <a:solidFill>
                <a:srgbClr val="0070C0"/>
              </a:solidFill>
            </a:endParaRPr>
          </a:p>
          <a:p>
            <a:pPr>
              <a:spcBef>
                <a:spcPts val="600"/>
              </a:spcBef>
            </a:pPr>
            <a:endParaRPr sz="2799" i="1" dirty="0">
              <a:solidFill>
                <a:srgbClr val="0070C0"/>
              </a:solidFill>
              <a:latin typeface="Arial"/>
              <a:ea typeface="Arial"/>
              <a:cs typeface="Arial"/>
              <a:sym typeface="Arial"/>
            </a:endParaRPr>
          </a:p>
        </p:txBody>
      </p:sp>
      <p:pic>
        <p:nvPicPr>
          <p:cNvPr id="5" name="Picture 4">
            <a:extLst>
              <a:ext uri="{FF2B5EF4-FFF2-40B4-BE49-F238E27FC236}">
                <a16:creationId xmlns:a16="http://schemas.microsoft.com/office/drawing/2014/main" id="{E1E2965E-0AE8-A920-814F-2E2E7EB921CB}"/>
              </a:ext>
            </a:extLst>
          </p:cNvPr>
          <p:cNvPicPr>
            <a:picLocks noChangeAspect="1"/>
          </p:cNvPicPr>
          <p:nvPr/>
        </p:nvPicPr>
        <p:blipFill>
          <a:blip r:embed="rId3"/>
          <a:stretch>
            <a:fillRect/>
          </a:stretch>
        </p:blipFill>
        <p:spPr>
          <a:xfrm>
            <a:off x="10763067" y="81779"/>
            <a:ext cx="1219200" cy="1219200"/>
          </a:xfrm>
          <a:prstGeom prst="rect">
            <a:avLst/>
          </a:prstGeom>
        </p:spPr>
      </p:pic>
      <p:pic>
        <p:nvPicPr>
          <p:cNvPr id="7" name="Picture 6">
            <a:extLst>
              <a:ext uri="{FF2B5EF4-FFF2-40B4-BE49-F238E27FC236}">
                <a16:creationId xmlns:a16="http://schemas.microsoft.com/office/drawing/2014/main" id="{569C508F-CAB4-6F90-1040-5B9275D6C9AB}"/>
              </a:ext>
            </a:extLst>
          </p:cNvPr>
          <p:cNvPicPr>
            <a:picLocks noChangeAspect="1"/>
          </p:cNvPicPr>
          <p:nvPr/>
        </p:nvPicPr>
        <p:blipFill>
          <a:blip r:embed="rId4"/>
          <a:stretch>
            <a:fillRect/>
          </a:stretch>
        </p:blipFill>
        <p:spPr>
          <a:xfrm>
            <a:off x="10629990" y="5480819"/>
            <a:ext cx="1219200" cy="1219200"/>
          </a:xfrm>
          <a:prstGeom prst="rect">
            <a:avLst/>
          </a:prstGeom>
        </p:spPr>
      </p:pic>
    </p:spTree>
    <p:extLst>
      <p:ext uri="{BB962C8B-B14F-4D97-AF65-F5344CB8AC3E}">
        <p14:creationId xmlns:p14="http://schemas.microsoft.com/office/powerpoint/2010/main" val="279315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animEffect transition="in" filter="fade">
                                      <p:cBhvr>
                                        <p:cTn id="7" dur="1000"/>
                                        <p:tgtEl>
                                          <p:spTgt spid="73">
                                            <p:txEl>
                                              <p:pRg st="0" end="0"/>
                                            </p:txEl>
                                          </p:spTgt>
                                        </p:tgtEl>
                                      </p:cBhvr>
                                    </p:animEffect>
                                    <p:anim calcmode="lin" valueType="num">
                                      <p:cBhvr>
                                        <p:cTn id="8" dur="1000" fill="hold"/>
                                        <p:tgtEl>
                                          <p:spTgt spid="7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3">
                                            <p:txEl>
                                              <p:pRg st="1" end="1"/>
                                            </p:txEl>
                                          </p:spTgt>
                                        </p:tgtEl>
                                        <p:attrNameLst>
                                          <p:attrName>style.visibility</p:attrName>
                                        </p:attrNameLst>
                                      </p:cBhvr>
                                      <p:to>
                                        <p:strVal val="visible"/>
                                      </p:to>
                                    </p:set>
                                    <p:animEffect transition="in" filter="fade">
                                      <p:cBhvr>
                                        <p:cTn id="12" dur="1000"/>
                                        <p:tgtEl>
                                          <p:spTgt spid="73">
                                            <p:txEl>
                                              <p:pRg st="1" end="1"/>
                                            </p:txEl>
                                          </p:spTgt>
                                        </p:tgtEl>
                                      </p:cBhvr>
                                    </p:animEffect>
                                    <p:anim calcmode="lin" valueType="num">
                                      <p:cBhvr>
                                        <p:cTn id="13" dur="1000" fill="hold"/>
                                        <p:tgtEl>
                                          <p:spTgt spid="7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7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3">
                                            <p:txEl>
                                              <p:pRg st="2" end="2"/>
                                            </p:txEl>
                                          </p:spTgt>
                                        </p:tgtEl>
                                        <p:attrNameLst>
                                          <p:attrName>style.visibility</p:attrName>
                                        </p:attrNameLst>
                                      </p:cBhvr>
                                      <p:to>
                                        <p:strVal val="visible"/>
                                      </p:to>
                                    </p:set>
                                    <p:animEffect transition="in" filter="fade">
                                      <p:cBhvr>
                                        <p:cTn id="17" dur="1000"/>
                                        <p:tgtEl>
                                          <p:spTgt spid="73">
                                            <p:txEl>
                                              <p:pRg st="2" end="2"/>
                                            </p:txEl>
                                          </p:spTgt>
                                        </p:tgtEl>
                                      </p:cBhvr>
                                    </p:animEffect>
                                    <p:anim calcmode="lin" valueType="num">
                                      <p:cBhvr>
                                        <p:cTn id="18" dur="1000" fill="hold"/>
                                        <p:tgtEl>
                                          <p:spTgt spid="7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7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3">
                                            <p:txEl>
                                              <p:pRg st="4" end="4"/>
                                            </p:txEl>
                                          </p:spTgt>
                                        </p:tgtEl>
                                        <p:attrNameLst>
                                          <p:attrName>style.visibility</p:attrName>
                                        </p:attrNameLst>
                                      </p:cBhvr>
                                      <p:to>
                                        <p:strVal val="visible"/>
                                      </p:to>
                                    </p:set>
                                    <p:animEffect transition="in" filter="fade">
                                      <p:cBhvr>
                                        <p:cTn id="24" dur="1000"/>
                                        <p:tgtEl>
                                          <p:spTgt spid="73">
                                            <p:txEl>
                                              <p:pRg st="4" end="4"/>
                                            </p:txEl>
                                          </p:spTgt>
                                        </p:tgtEl>
                                      </p:cBhvr>
                                    </p:animEffect>
                                    <p:anim calcmode="lin" valueType="num">
                                      <p:cBhvr>
                                        <p:cTn id="25" dur="1000" fill="hold"/>
                                        <p:tgtEl>
                                          <p:spTgt spid="7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73">
                                            <p:txEl>
                                              <p:pRg st="5" end="5"/>
                                            </p:txEl>
                                          </p:spTgt>
                                        </p:tgtEl>
                                        <p:attrNameLst>
                                          <p:attrName>style.visibility</p:attrName>
                                        </p:attrNameLst>
                                      </p:cBhvr>
                                      <p:to>
                                        <p:strVal val="visible"/>
                                      </p:to>
                                    </p:set>
                                    <p:animEffect transition="in" filter="fade">
                                      <p:cBhvr>
                                        <p:cTn id="29" dur="1000"/>
                                        <p:tgtEl>
                                          <p:spTgt spid="73">
                                            <p:txEl>
                                              <p:pRg st="5" end="5"/>
                                            </p:txEl>
                                          </p:spTgt>
                                        </p:tgtEl>
                                      </p:cBhvr>
                                    </p:animEffect>
                                    <p:anim calcmode="lin" valueType="num">
                                      <p:cBhvr>
                                        <p:cTn id="30" dur="1000" fill="hold"/>
                                        <p:tgtEl>
                                          <p:spTgt spid="7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7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73">
                                            <p:txEl>
                                              <p:pRg st="7" end="7"/>
                                            </p:txEl>
                                          </p:spTgt>
                                        </p:tgtEl>
                                        <p:attrNameLst>
                                          <p:attrName>style.visibility</p:attrName>
                                        </p:attrNameLst>
                                      </p:cBhvr>
                                      <p:to>
                                        <p:strVal val="visible"/>
                                      </p:to>
                                    </p:set>
                                    <p:animEffect transition="in" filter="fade">
                                      <p:cBhvr>
                                        <p:cTn id="36" dur="1000"/>
                                        <p:tgtEl>
                                          <p:spTgt spid="73">
                                            <p:txEl>
                                              <p:pRg st="7" end="7"/>
                                            </p:txEl>
                                          </p:spTgt>
                                        </p:tgtEl>
                                      </p:cBhvr>
                                    </p:animEffect>
                                    <p:anim calcmode="lin" valueType="num">
                                      <p:cBhvr>
                                        <p:cTn id="37" dur="1000" fill="hold"/>
                                        <p:tgtEl>
                                          <p:spTgt spid="7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7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73">
                                            <p:txEl>
                                              <p:pRg st="9" end="9"/>
                                            </p:txEl>
                                          </p:spTgt>
                                        </p:tgtEl>
                                        <p:attrNameLst>
                                          <p:attrName>style.visibility</p:attrName>
                                        </p:attrNameLst>
                                      </p:cBhvr>
                                      <p:to>
                                        <p:strVal val="visible"/>
                                      </p:to>
                                    </p:set>
                                    <p:animEffect transition="in" filter="fade">
                                      <p:cBhvr>
                                        <p:cTn id="43" dur="1000"/>
                                        <p:tgtEl>
                                          <p:spTgt spid="73">
                                            <p:txEl>
                                              <p:pRg st="9" end="9"/>
                                            </p:txEl>
                                          </p:spTgt>
                                        </p:tgtEl>
                                      </p:cBhvr>
                                    </p:animEffect>
                                    <p:anim calcmode="lin" valueType="num">
                                      <p:cBhvr>
                                        <p:cTn id="44" dur="1000" fill="hold"/>
                                        <p:tgtEl>
                                          <p:spTgt spid="7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7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7EFAC4-1688-ABE5-7813-410249EE760F}"/>
              </a:ext>
            </a:extLst>
          </p:cNvPr>
          <p:cNvSpPr txBox="1"/>
          <p:nvPr/>
        </p:nvSpPr>
        <p:spPr>
          <a:xfrm>
            <a:off x="3048000" y="6119071"/>
            <a:ext cx="6096000" cy="646331"/>
          </a:xfrm>
          <a:prstGeom prst="rect">
            <a:avLst/>
          </a:prstGeom>
          <a:noFill/>
        </p:spPr>
        <p:txBody>
          <a:bodyPr wrap="square">
            <a:spAutoFit/>
          </a:bodyPr>
          <a:lstStyle/>
          <a:p>
            <a:pPr algn="ctr"/>
            <a:r>
              <a:rPr lang="en-GB" dirty="0">
                <a:hlinkClick r:id="rId3"/>
              </a:rPr>
              <a:t>https://www.youtube.com/watch?v=oxdF7fe8y10</a:t>
            </a:r>
            <a:endParaRPr lang="en-GB" dirty="0"/>
          </a:p>
          <a:p>
            <a:pPr algn="ctr"/>
            <a:endParaRPr lang="en-GB" dirty="0"/>
          </a:p>
        </p:txBody>
      </p:sp>
      <p:pic>
        <p:nvPicPr>
          <p:cNvPr id="2" name="Online Media 1" descr="Student Finance Explained 2026 to 2027">
            <a:hlinkClick r:id="" action="ppaction://media"/>
            <a:extLst>
              <a:ext uri="{FF2B5EF4-FFF2-40B4-BE49-F238E27FC236}">
                <a16:creationId xmlns:a16="http://schemas.microsoft.com/office/drawing/2014/main" id="{0B3240AB-35AC-F0A5-972B-769F9F9F0B6A}"/>
              </a:ext>
            </a:extLst>
          </p:cNvPr>
          <p:cNvPicPr>
            <a:picLocks noRot="1" noChangeAspect="1"/>
          </p:cNvPicPr>
          <p:nvPr>
            <a:videoFile r:link="rId1"/>
          </p:nvPr>
        </p:nvPicPr>
        <p:blipFill>
          <a:blip r:embed="rId4"/>
          <a:stretch>
            <a:fillRect/>
          </a:stretch>
        </p:blipFill>
        <p:spPr>
          <a:xfrm>
            <a:off x="1427511" y="791304"/>
            <a:ext cx="9336977" cy="5275392"/>
          </a:xfrm>
          <a:prstGeom prst="rect">
            <a:avLst/>
          </a:prstGeom>
        </p:spPr>
      </p:pic>
    </p:spTree>
    <p:extLst>
      <p:ext uri="{BB962C8B-B14F-4D97-AF65-F5344CB8AC3E}">
        <p14:creationId xmlns:p14="http://schemas.microsoft.com/office/powerpoint/2010/main" val="149073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3"/>
          <p:cNvSpPr txBox="1"/>
          <p:nvPr/>
        </p:nvSpPr>
        <p:spPr>
          <a:xfrm>
            <a:off x="624817" y="428980"/>
            <a:ext cx="10942366" cy="6000039"/>
          </a:xfrm>
          <a:prstGeom prst="rect">
            <a:avLst/>
          </a:prstGeom>
          <a:noFill/>
          <a:ln>
            <a:noFill/>
          </a:ln>
        </p:spPr>
        <p:txBody>
          <a:bodyPr spcFirstLastPara="1" wrap="square" lIns="91401" tIns="45688" rIns="91401" bIns="45688" anchor="t" anchorCtr="0">
            <a:spAutoFit/>
          </a:bodyPr>
          <a:lstStyle/>
          <a:p>
            <a:r>
              <a:rPr lang="en-GB" sz="3199" dirty="0">
                <a:solidFill>
                  <a:srgbClr val="0070C0"/>
                </a:solidFill>
                <a:latin typeface="Arial"/>
                <a:ea typeface="Arial"/>
                <a:cs typeface="Arial"/>
                <a:sym typeface="Arial"/>
              </a:rPr>
              <a:t>There are </a:t>
            </a:r>
            <a:r>
              <a:rPr lang="en-GB" sz="3199" b="1" dirty="0">
                <a:solidFill>
                  <a:srgbClr val="0070C0"/>
                </a:solidFill>
                <a:latin typeface="Arial"/>
                <a:ea typeface="Arial"/>
                <a:cs typeface="Arial"/>
                <a:sym typeface="Arial"/>
              </a:rPr>
              <a:t>two types of loans </a:t>
            </a:r>
            <a:r>
              <a:rPr lang="en-GB" sz="3199" dirty="0">
                <a:solidFill>
                  <a:srgbClr val="0070C0"/>
                </a:solidFill>
                <a:latin typeface="Arial"/>
                <a:ea typeface="Arial"/>
                <a:cs typeface="Arial"/>
                <a:sym typeface="Arial"/>
              </a:rPr>
              <a:t>you can get from SFE. </a:t>
            </a:r>
            <a:r>
              <a:rPr lang="en-GB" sz="3199" b="1" dirty="0">
                <a:solidFill>
                  <a:srgbClr val="0070C0"/>
                </a:solidFill>
                <a:latin typeface="Arial"/>
                <a:ea typeface="Arial"/>
                <a:cs typeface="Arial"/>
                <a:sym typeface="Arial"/>
              </a:rPr>
              <a:t>You can apply for and receive both loans</a:t>
            </a:r>
            <a:r>
              <a:rPr lang="en-GB" sz="3199" dirty="0">
                <a:solidFill>
                  <a:srgbClr val="0070C0"/>
                </a:solidFill>
                <a:latin typeface="Arial"/>
                <a:ea typeface="Arial"/>
                <a:cs typeface="Arial"/>
                <a:sym typeface="Arial"/>
              </a:rPr>
              <a:t>!</a:t>
            </a:r>
            <a:endParaRPr sz="1799" dirty="0">
              <a:solidFill>
                <a:srgbClr val="0070C0"/>
              </a:solidFill>
            </a:endParaRPr>
          </a:p>
          <a:p>
            <a:endParaRPr sz="3199" dirty="0">
              <a:solidFill>
                <a:srgbClr val="0070C0"/>
              </a:solidFill>
              <a:latin typeface="Arial"/>
              <a:ea typeface="Arial"/>
              <a:cs typeface="Arial"/>
              <a:sym typeface="Arial"/>
            </a:endParaRPr>
          </a:p>
          <a:p>
            <a:endParaRPr sz="3199" dirty="0">
              <a:solidFill>
                <a:srgbClr val="0070C0"/>
              </a:solidFill>
              <a:latin typeface="Arial"/>
              <a:ea typeface="Arial"/>
              <a:cs typeface="Arial"/>
              <a:sym typeface="Arial"/>
            </a:endParaRPr>
          </a:p>
          <a:p>
            <a:pPr>
              <a:buClr>
                <a:schemeClr val="lt1"/>
              </a:buClr>
              <a:buSzPts val="3200"/>
            </a:pPr>
            <a:r>
              <a:rPr lang="en-GB" sz="3199" b="1" dirty="0">
                <a:solidFill>
                  <a:srgbClr val="0070C0"/>
                </a:solidFill>
                <a:latin typeface="Arial"/>
                <a:ea typeface="Arial"/>
                <a:cs typeface="Arial"/>
                <a:sym typeface="Arial"/>
              </a:rPr>
              <a:t>- Tuition Fee Loan.</a:t>
            </a:r>
            <a:r>
              <a:rPr lang="en-GB" sz="3199" dirty="0">
                <a:solidFill>
                  <a:srgbClr val="0070C0"/>
                </a:solidFill>
                <a:latin typeface="Arial"/>
                <a:ea typeface="Arial"/>
                <a:cs typeface="Arial"/>
                <a:sym typeface="Arial"/>
              </a:rPr>
              <a:t> This currently is a maximum of £9,790 per academic year (most universities charge this amount per year)</a:t>
            </a:r>
            <a:endParaRPr sz="3199" dirty="0">
              <a:solidFill>
                <a:srgbClr val="0070C0"/>
              </a:solidFill>
              <a:latin typeface="Arial"/>
              <a:ea typeface="Arial"/>
              <a:cs typeface="Arial"/>
              <a:sym typeface="Arial"/>
            </a:endParaRPr>
          </a:p>
          <a:p>
            <a:pPr marL="514196" indent="-311057">
              <a:buClr>
                <a:schemeClr val="dk1"/>
              </a:buClr>
              <a:buSzPts val="3200"/>
            </a:pPr>
            <a:endParaRPr sz="3199" dirty="0">
              <a:solidFill>
                <a:srgbClr val="0070C0"/>
              </a:solidFill>
              <a:latin typeface="Arial"/>
              <a:ea typeface="Arial"/>
              <a:cs typeface="Arial"/>
              <a:sym typeface="Arial"/>
            </a:endParaRPr>
          </a:p>
          <a:p>
            <a:pPr>
              <a:buClr>
                <a:schemeClr val="lt1"/>
              </a:buClr>
              <a:buSzPts val="3200"/>
            </a:pPr>
            <a:r>
              <a:rPr lang="en-GB" sz="3199" b="1" dirty="0">
                <a:solidFill>
                  <a:srgbClr val="0070C0"/>
                </a:solidFill>
                <a:latin typeface="Arial"/>
                <a:ea typeface="Arial"/>
                <a:cs typeface="Arial"/>
                <a:sym typeface="Arial"/>
              </a:rPr>
              <a:t>- Maintenance Loan. </a:t>
            </a:r>
            <a:r>
              <a:rPr lang="en-GB" sz="3199" dirty="0">
                <a:solidFill>
                  <a:srgbClr val="0070C0"/>
                </a:solidFill>
                <a:latin typeface="Arial"/>
                <a:ea typeface="Arial"/>
                <a:cs typeface="Arial"/>
                <a:sym typeface="Arial"/>
              </a:rPr>
              <a:t>This varies depending on whether you live at home whilst studying, study in London and don’t live at home, or don’t live at home and study outside London.</a:t>
            </a:r>
            <a:endParaRPr sz="3199" dirty="0">
              <a:solidFill>
                <a:srgbClr val="0070C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fade">
                                      <p:cBhvr>
                                        <p:cTn id="7" dur="1000"/>
                                        <p:tgtEl>
                                          <p:spTgt spid="79">
                                            <p:txEl>
                                              <p:pRg st="0" end="0"/>
                                            </p:txEl>
                                          </p:spTgt>
                                        </p:tgtEl>
                                      </p:cBhvr>
                                    </p:animEffect>
                                    <p:anim calcmode="lin" valueType="num">
                                      <p:cBhvr>
                                        <p:cTn id="8" dur="1000" fill="hold"/>
                                        <p:tgtEl>
                                          <p:spTgt spid="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9">
                                            <p:txEl>
                                              <p:pRg st="3" end="3"/>
                                            </p:txEl>
                                          </p:spTgt>
                                        </p:tgtEl>
                                        <p:attrNameLst>
                                          <p:attrName>style.visibility</p:attrName>
                                        </p:attrNameLst>
                                      </p:cBhvr>
                                      <p:to>
                                        <p:strVal val="visible"/>
                                      </p:to>
                                    </p:set>
                                    <p:animEffect transition="in" filter="fade">
                                      <p:cBhvr>
                                        <p:cTn id="14" dur="1000"/>
                                        <p:tgtEl>
                                          <p:spTgt spid="79">
                                            <p:txEl>
                                              <p:pRg st="3" end="3"/>
                                            </p:txEl>
                                          </p:spTgt>
                                        </p:tgtEl>
                                      </p:cBhvr>
                                    </p:animEffect>
                                    <p:anim calcmode="lin" valueType="num">
                                      <p:cBhvr>
                                        <p:cTn id="15" dur="1000" fill="hold"/>
                                        <p:tgtEl>
                                          <p:spTgt spid="7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9">
                                            <p:txEl>
                                              <p:pRg st="5" end="5"/>
                                            </p:txEl>
                                          </p:spTgt>
                                        </p:tgtEl>
                                        <p:attrNameLst>
                                          <p:attrName>style.visibility</p:attrName>
                                        </p:attrNameLst>
                                      </p:cBhvr>
                                      <p:to>
                                        <p:strVal val="visible"/>
                                      </p:to>
                                    </p:set>
                                    <p:animEffect transition="in" filter="fade">
                                      <p:cBhvr>
                                        <p:cTn id="21" dur="1000"/>
                                        <p:tgtEl>
                                          <p:spTgt spid="79">
                                            <p:txEl>
                                              <p:pRg st="5" end="5"/>
                                            </p:txEl>
                                          </p:spTgt>
                                        </p:tgtEl>
                                      </p:cBhvr>
                                    </p:animEffect>
                                    <p:anim calcmode="lin" valueType="num">
                                      <p:cBhvr>
                                        <p:cTn id="22" dur="1000" fill="hold"/>
                                        <p:tgtEl>
                                          <p:spTgt spid="79">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7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4"/>
          <p:cNvSpPr txBox="1"/>
          <p:nvPr/>
        </p:nvSpPr>
        <p:spPr>
          <a:xfrm>
            <a:off x="192881" y="837387"/>
            <a:ext cx="11302313" cy="5261119"/>
          </a:xfrm>
          <a:prstGeom prst="rect">
            <a:avLst/>
          </a:prstGeom>
          <a:noFill/>
          <a:ln>
            <a:noFill/>
          </a:ln>
        </p:spPr>
        <p:txBody>
          <a:bodyPr spcFirstLastPara="1" wrap="square" lIns="91401" tIns="45688" rIns="91401" bIns="45688" anchor="t" anchorCtr="0">
            <a:spAutoFit/>
          </a:bodyPr>
          <a:lstStyle/>
          <a:p>
            <a:pPr marL="73003"/>
            <a:endParaRPr sz="2399" dirty="0">
              <a:solidFill>
                <a:srgbClr val="0070C0"/>
              </a:solidFill>
              <a:latin typeface="Arial"/>
              <a:ea typeface="Arial"/>
              <a:cs typeface="Arial"/>
              <a:sym typeface="Arial"/>
            </a:endParaRPr>
          </a:p>
          <a:p>
            <a:pPr marL="73003">
              <a:buClr>
                <a:schemeClr val="lt1"/>
              </a:buClr>
              <a:buSzPts val="2400"/>
            </a:pPr>
            <a:r>
              <a:rPr lang="en-GB" sz="2399" dirty="0">
                <a:solidFill>
                  <a:srgbClr val="0070C0"/>
                </a:solidFill>
                <a:latin typeface="Arial"/>
                <a:ea typeface="Arial"/>
                <a:cs typeface="Arial"/>
                <a:sym typeface="Arial"/>
              </a:rPr>
              <a:t>- You </a:t>
            </a:r>
            <a:r>
              <a:rPr lang="en-GB" sz="2399" b="1" dirty="0">
                <a:solidFill>
                  <a:srgbClr val="0070C0"/>
                </a:solidFill>
                <a:latin typeface="Arial"/>
                <a:ea typeface="Arial"/>
                <a:cs typeface="Arial"/>
                <a:sym typeface="Arial"/>
              </a:rPr>
              <a:t>won’t have to pay any tuition fees up front</a:t>
            </a:r>
            <a:r>
              <a:rPr lang="en-GB" sz="2399" dirty="0">
                <a:solidFill>
                  <a:srgbClr val="0070C0"/>
                </a:solidFill>
                <a:latin typeface="Arial"/>
                <a:ea typeface="Arial"/>
                <a:cs typeface="Arial"/>
                <a:sym typeface="Arial"/>
              </a:rPr>
              <a:t>.</a:t>
            </a:r>
            <a:endParaRPr sz="1799" dirty="0">
              <a:solidFill>
                <a:srgbClr val="0070C0"/>
              </a:solidFill>
            </a:endParaRPr>
          </a:p>
          <a:p>
            <a:pPr marL="225357">
              <a:buClr>
                <a:schemeClr val="dk1"/>
              </a:buClr>
              <a:buSzPts val="2400"/>
            </a:pPr>
            <a:endParaRPr sz="2399" dirty="0">
              <a:solidFill>
                <a:srgbClr val="0070C0"/>
              </a:solidFill>
              <a:latin typeface="Arial"/>
              <a:ea typeface="Arial"/>
              <a:cs typeface="Arial"/>
              <a:sym typeface="Arial"/>
            </a:endParaRPr>
          </a:p>
          <a:p>
            <a:pPr marL="73003">
              <a:buClr>
                <a:schemeClr val="lt1"/>
              </a:buClr>
              <a:buSzPts val="2400"/>
            </a:pPr>
            <a:r>
              <a:rPr lang="en-GB" sz="2399" dirty="0">
                <a:solidFill>
                  <a:srgbClr val="0070C0"/>
                </a:solidFill>
                <a:latin typeface="Arial"/>
                <a:ea typeface="Arial"/>
                <a:cs typeface="Arial"/>
                <a:sym typeface="Arial"/>
              </a:rPr>
              <a:t>- You can get a Tuition Fee Loan to cover the fee charged by your university to pay for lectures, seminars and university access.</a:t>
            </a:r>
            <a:endParaRPr sz="1799" dirty="0">
              <a:solidFill>
                <a:srgbClr val="0070C0"/>
              </a:solidFill>
            </a:endParaRPr>
          </a:p>
          <a:p>
            <a:pPr marL="73003"/>
            <a:endParaRPr sz="2399" dirty="0">
              <a:solidFill>
                <a:srgbClr val="0070C0"/>
              </a:solidFill>
              <a:latin typeface="Arial"/>
              <a:ea typeface="Arial"/>
              <a:cs typeface="Arial"/>
              <a:sym typeface="Arial"/>
            </a:endParaRPr>
          </a:p>
          <a:p>
            <a:pPr marL="73003">
              <a:buClr>
                <a:schemeClr val="lt1"/>
              </a:buClr>
              <a:buSzPts val="2400"/>
            </a:pPr>
            <a:r>
              <a:rPr lang="en-GB" sz="2399" dirty="0">
                <a:solidFill>
                  <a:srgbClr val="0070C0"/>
                </a:solidFill>
                <a:latin typeface="Arial"/>
                <a:ea typeface="Arial"/>
                <a:cs typeface="Arial"/>
                <a:sym typeface="Arial"/>
              </a:rPr>
              <a:t>- </a:t>
            </a:r>
            <a:r>
              <a:rPr lang="en-GB" sz="2399" b="1" dirty="0">
                <a:solidFill>
                  <a:srgbClr val="0070C0"/>
                </a:solidFill>
                <a:latin typeface="Arial"/>
                <a:ea typeface="Arial"/>
                <a:cs typeface="Arial"/>
                <a:sym typeface="Arial"/>
              </a:rPr>
              <a:t>The amount you get doesn’t depend on your household income</a:t>
            </a:r>
            <a:r>
              <a:rPr lang="en-GB" sz="2399" dirty="0">
                <a:solidFill>
                  <a:srgbClr val="0070C0"/>
                </a:solidFill>
                <a:latin typeface="Arial"/>
                <a:ea typeface="Arial"/>
                <a:cs typeface="Arial"/>
                <a:sym typeface="Arial"/>
              </a:rPr>
              <a:t>.</a:t>
            </a:r>
            <a:endParaRPr sz="1799" dirty="0">
              <a:solidFill>
                <a:srgbClr val="0070C0"/>
              </a:solidFill>
            </a:endParaRPr>
          </a:p>
          <a:p>
            <a:pPr marL="73003"/>
            <a:r>
              <a:rPr lang="en-GB" sz="2399" dirty="0">
                <a:solidFill>
                  <a:srgbClr val="0070C0"/>
                </a:solidFill>
                <a:latin typeface="Arial"/>
                <a:ea typeface="Arial"/>
                <a:cs typeface="Arial"/>
                <a:sym typeface="Arial"/>
              </a:rPr>
              <a:t>	</a:t>
            </a:r>
            <a:endParaRPr sz="1799" dirty="0">
              <a:solidFill>
                <a:srgbClr val="0070C0"/>
              </a:solidFill>
            </a:endParaRPr>
          </a:p>
          <a:p>
            <a:pPr marL="73003">
              <a:buClr>
                <a:schemeClr val="lt1"/>
              </a:buClr>
              <a:buSzPts val="2400"/>
            </a:pPr>
            <a:r>
              <a:rPr lang="en-GB" sz="2399" dirty="0">
                <a:solidFill>
                  <a:srgbClr val="0070C0"/>
                </a:solidFill>
                <a:latin typeface="Arial"/>
                <a:ea typeface="Arial"/>
                <a:cs typeface="Arial"/>
                <a:sym typeface="Arial"/>
              </a:rPr>
              <a:t>- SFE will pay the Tuition Fee Loan directly to your university.</a:t>
            </a:r>
            <a:endParaRPr sz="1799" dirty="0">
              <a:solidFill>
                <a:srgbClr val="0070C0"/>
              </a:solidFill>
            </a:endParaRPr>
          </a:p>
          <a:p>
            <a:pPr marL="73003"/>
            <a:endParaRPr sz="2399" dirty="0">
              <a:solidFill>
                <a:srgbClr val="0070C0"/>
              </a:solidFill>
              <a:latin typeface="Arial"/>
              <a:ea typeface="Arial"/>
              <a:cs typeface="Arial"/>
              <a:sym typeface="Arial"/>
            </a:endParaRPr>
          </a:p>
          <a:p>
            <a:pPr marL="73003">
              <a:buClr>
                <a:schemeClr val="lt1"/>
              </a:buClr>
              <a:buSzPts val="2400"/>
            </a:pPr>
            <a:r>
              <a:rPr lang="en-GB" sz="2399" dirty="0">
                <a:solidFill>
                  <a:srgbClr val="0070C0"/>
                </a:solidFill>
                <a:latin typeface="Arial"/>
                <a:ea typeface="Arial"/>
                <a:cs typeface="Arial"/>
                <a:sym typeface="Arial"/>
              </a:rPr>
              <a:t>- </a:t>
            </a:r>
            <a:r>
              <a:rPr lang="en-GB" sz="2399" b="1" dirty="0">
                <a:solidFill>
                  <a:srgbClr val="0070C0"/>
                </a:solidFill>
                <a:latin typeface="Arial"/>
                <a:ea typeface="Arial"/>
                <a:cs typeface="Arial"/>
                <a:sym typeface="Arial"/>
              </a:rPr>
              <a:t>You’ll have to start paying your Tuition Fee Loan back </a:t>
            </a:r>
            <a:r>
              <a:rPr lang="en-GB" sz="2399" dirty="0">
                <a:solidFill>
                  <a:srgbClr val="0070C0"/>
                </a:solidFill>
                <a:latin typeface="Arial"/>
                <a:ea typeface="Arial"/>
                <a:cs typeface="Arial"/>
                <a:sym typeface="Arial"/>
              </a:rPr>
              <a:t>when you’ve finished or left your course, but only </a:t>
            </a:r>
            <a:r>
              <a:rPr lang="en-GB" sz="2399" b="1" dirty="0">
                <a:solidFill>
                  <a:srgbClr val="0070C0"/>
                </a:solidFill>
                <a:latin typeface="Arial"/>
                <a:ea typeface="Arial"/>
                <a:cs typeface="Arial"/>
                <a:sym typeface="Arial"/>
              </a:rPr>
              <a:t>if your income is over the repayment threshold</a:t>
            </a:r>
            <a:r>
              <a:rPr lang="en-GB" sz="2399" dirty="0">
                <a:solidFill>
                  <a:srgbClr val="0070C0"/>
                </a:solidFill>
                <a:latin typeface="Arial"/>
                <a:ea typeface="Arial"/>
                <a:cs typeface="Arial"/>
                <a:sym typeface="Arial"/>
              </a:rPr>
              <a:t>. </a:t>
            </a:r>
            <a:endParaRPr sz="2399" dirty="0">
              <a:solidFill>
                <a:srgbClr val="0070C0"/>
              </a:solidFill>
              <a:latin typeface="Arial"/>
              <a:ea typeface="Arial"/>
              <a:cs typeface="Arial"/>
              <a:sym typeface="Arial"/>
            </a:endParaRPr>
          </a:p>
          <a:p>
            <a:pPr marL="225357">
              <a:buClr>
                <a:schemeClr val="dk1"/>
              </a:buClr>
              <a:buSzPts val="2400"/>
            </a:pPr>
            <a:endParaRPr sz="2399" dirty="0">
              <a:solidFill>
                <a:srgbClr val="0070C0"/>
              </a:solidFill>
              <a:latin typeface="Arial"/>
              <a:ea typeface="Arial"/>
              <a:cs typeface="Arial"/>
              <a:sym typeface="Arial"/>
            </a:endParaRPr>
          </a:p>
          <a:p>
            <a:pPr marL="73003">
              <a:buClr>
                <a:schemeClr val="lt1"/>
              </a:buClr>
              <a:buSzPts val="2400"/>
            </a:pPr>
            <a:r>
              <a:rPr lang="en-GB" sz="2399" dirty="0">
                <a:solidFill>
                  <a:srgbClr val="0070C0"/>
                </a:solidFill>
                <a:latin typeface="Arial"/>
                <a:ea typeface="Arial"/>
                <a:cs typeface="Arial"/>
                <a:sym typeface="Arial"/>
              </a:rPr>
              <a:t>- </a:t>
            </a:r>
            <a:r>
              <a:rPr lang="en-GB" sz="2399" b="1" dirty="0">
                <a:solidFill>
                  <a:srgbClr val="0070C0"/>
                </a:solidFill>
                <a:latin typeface="Arial"/>
                <a:ea typeface="Arial"/>
                <a:cs typeface="Arial"/>
                <a:sym typeface="Arial"/>
              </a:rPr>
              <a:t>You must be eligible to apply </a:t>
            </a:r>
            <a:r>
              <a:rPr lang="en-GB" sz="2399" dirty="0">
                <a:solidFill>
                  <a:srgbClr val="0070C0"/>
                </a:solidFill>
                <a:latin typeface="Arial"/>
                <a:ea typeface="Arial"/>
                <a:cs typeface="Arial"/>
                <a:sym typeface="Arial"/>
              </a:rPr>
              <a:t>for the Tuition Fee Loan.</a:t>
            </a:r>
            <a:endParaRPr sz="2399" dirty="0">
              <a:solidFill>
                <a:srgbClr val="0070C0"/>
              </a:solidFill>
              <a:latin typeface="Arial"/>
              <a:ea typeface="Arial"/>
              <a:cs typeface="Arial"/>
              <a:sym typeface="Arial"/>
            </a:endParaRPr>
          </a:p>
        </p:txBody>
      </p:sp>
      <p:sp>
        <p:nvSpPr>
          <p:cNvPr id="86" name="Google Shape;86;p4"/>
          <p:cNvSpPr txBox="1"/>
          <p:nvPr/>
        </p:nvSpPr>
        <p:spPr>
          <a:xfrm>
            <a:off x="4605279" y="267051"/>
            <a:ext cx="5753190" cy="492443"/>
          </a:xfrm>
          <a:prstGeom prst="rect">
            <a:avLst/>
          </a:prstGeom>
          <a:noFill/>
          <a:ln>
            <a:noFill/>
          </a:ln>
        </p:spPr>
        <p:txBody>
          <a:bodyPr spcFirstLastPara="1" wrap="square" lIns="0" tIns="0" rIns="0" bIns="0" anchor="t" anchorCtr="0">
            <a:spAutoFit/>
          </a:bodyPr>
          <a:lstStyle/>
          <a:p>
            <a:r>
              <a:rPr lang="en-GB" sz="3200" b="1" i="1" dirty="0">
                <a:solidFill>
                  <a:srgbClr val="0070C0"/>
                </a:solidFill>
                <a:latin typeface="Arial"/>
                <a:ea typeface="Arial"/>
                <a:cs typeface="Arial"/>
                <a:sym typeface="Arial"/>
              </a:rPr>
              <a:t>Tuition fees</a:t>
            </a:r>
            <a:endParaRPr sz="2000" b="1" i="1" dirty="0">
              <a:solidFill>
                <a:srgbClr val="0070C0"/>
              </a:solidFill>
            </a:endParaRPr>
          </a:p>
        </p:txBody>
      </p:sp>
      <p:pic>
        <p:nvPicPr>
          <p:cNvPr id="2" name="Picture 1">
            <a:extLst>
              <a:ext uri="{FF2B5EF4-FFF2-40B4-BE49-F238E27FC236}">
                <a16:creationId xmlns:a16="http://schemas.microsoft.com/office/drawing/2014/main" id="{41BAB49F-703A-97D5-9B71-C0E55DB03A27}"/>
              </a:ext>
            </a:extLst>
          </p:cNvPr>
          <p:cNvPicPr>
            <a:picLocks noChangeAspect="1"/>
          </p:cNvPicPr>
          <p:nvPr/>
        </p:nvPicPr>
        <p:blipFill>
          <a:blip r:embed="rId3"/>
          <a:stretch>
            <a:fillRect/>
          </a:stretch>
        </p:blipFill>
        <p:spPr>
          <a:xfrm>
            <a:off x="10464800" y="138887"/>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5">
                                            <p:txEl>
                                              <p:pRg st="1" end="1"/>
                                            </p:txEl>
                                          </p:spTgt>
                                        </p:tgtEl>
                                        <p:attrNameLst>
                                          <p:attrName>style.visibility</p:attrName>
                                        </p:attrNameLst>
                                      </p:cBhvr>
                                      <p:to>
                                        <p:strVal val="visible"/>
                                      </p:to>
                                    </p:set>
                                    <p:animEffect transition="in" filter="fade">
                                      <p:cBhvr>
                                        <p:cTn id="7" dur="1000"/>
                                        <p:tgtEl>
                                          <p:spTgt spid="85">
                                            <p:txEl>
                                              <p:pRg st="1" end="1"/>
                                            </p:txEl>
                                          </p:spTgt>
                                        </p:tgtEl>
                                      </p:cBhvr>
                                    </p:animEffect>
                                    <p:anim calcmode="lin" valueType="num">
                                      <p:cBhvr>
                                        <p:cTn id="8" dur="1000" fill="hold"/>
                                        <p:tgtEl>
                                          <p:spTgt spid="8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5">
                                            <p:txEl>
                                              <p:pRg st="3" end="3"/>
                                            </p:txEl>
                                          </p:spTgt>
                                        </p:tgtEl>
                                        <p:attrNameLst>
                                          <p:attrName>style.visibility</p:attrName>
                                        </p:attrNameLst>
                                      </p:cBhvr>
                                      <p:to>
                                        <p:strVal val="visible"/>
                                      </p:to>
                                    </p:set>
                                    <p:animEffect transition="in" filter="fade">
                                      <p:cBhvr>
                                        <p:cTn id="14" dur="1000"/>
                                        <p:tgtEl>
                                          <p:spTgt spid="85">
                                            <p:txEl>
                                              <p:pRg st="3" end="3"/>
                                            </p:txEl>
                                          </p:spTgt>
                                        </p:tgtEl>
                                      </p:cBhvr>
                                    </p:animEffect>
                                    <p:anim calcmode="lin" valueType="num">
                                      <p:cBhvr>
                                        <p:cTn id="15" dur="1000" fill="hold"/>
                                        <p:tgtEl>
                                          <p:spTgt spid="8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5">
                                            <p:txEl>
                                              <p:pRg st="5" end="5"/>
                                            </p:txEl>
                                          </p:spTgt>
                                        </p:tgtEl>
                                        <p:attrNameLst>
                                          <p:attrName>style.visibility</p:attrName>
                                        </p:attrNameLst>
                                      </p:cBhvr>
                                      <p:to>
                                        <p:strVal val="visible"/>
                                      </p:to>
                                    </p:set>
                                    <p:animEffect transition="in" filter="fade">
                                      <p:cBhvr>
                                        <p:cTn id="21" dur="1000"/>
                                        <p:tgtEl>
                                          <p:spTgt spid="85">
                                            <p:txEl>
                                              <p:pRg st="5" end="5"/>
                                            </p:txEl>
                                          </p:spTgt>
                                        </p:tgtEl>
                                      </p:cBhvr>
                                    </p:animEffect>
                                    <p:anim calcmode="lin" valueType="num">
                                      <p:cBhvr>
                                        <p:cTn id="22" dur="1000" fill="hold"/>
                                        <p:tgtEl>
                                          <p:spTgt spid="85">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8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85">
                                            <p:txEl>
                                              <p:pRg st="7" end="7"/>
                                            </p:txEl>
                                          </p:spTgt>
                                        </p:tgtEl>
                                        <p:attrNameLst>
                                          <p:attrName>style.visibility</p:attrName>
                                        </p:attrNameLst>
                                      </p:cBhvr>
                                      <p:to>
                                        <p:strVal val="visible"/>
                                      </p:to>
                                    </p:set>
                                    <p:anim calcmode="lin" valueType="num">
                                      <p:cBhvr additive="base">
                                        <p:cTn id="28" dur="500" fill="hold"/>
                                        <p:tgtEl>
                                          <p:spTgt spid="85">
                                            <p:txEl>
                                              <p:pRg st="7" end="7"/>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8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85">
                                            <p:txEl>
                                              <p:pRg st="9" end="9"/>
                                            </p:txEl>
                                          </p:spTgt>
                                        </p:tgtEl>
                                        <p:attrNameLst>
                                          <p:attrName>style.visibility</p:attrName>
                                        </p:attrNameLst>
                                      </p:cBhvr>
                                      <p:to>
                                        <p:strVal val="visible"/>
                                      </p:to>
                                    </p:set>
                                    <p:animEffect transition="in" filter="fade">
                                      <p:cBhvr>
                                        <p:cTn id="34" dur="1000"/>
                                        <p:tgtEl>
                                          <p:spTgt spid="85">
                                            <p:txEl>
                                              <p:pRg st="9" end="9"/>
                                            </p:txEl>
                                          </p:spTgt>
                                        </p:tgtEl>
                                      </p:cBhvr>
                                    </p:animEffect>
                                    <p:anim calcmode="lin" valueType="num">
                                      <p:cBhvr>
                                        <p:cTn id="35" dur="1000" fill="hold"/>
                                        <p:tgtEl>
                                          <p:spTgt spid="85">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8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85">
                                            <p:txEl>
                                              <p:pRg st="11" end="11"/>
                                            </p:txEl>
                                          </p:spTgt>
                                        </p:tgtEl>
                                        <p:attrNameLst>
                                          <p:attrName>style.visibility</p:attrName>
                                        </p:attrNameLst>
                                      </p:cBhvr>
                                      <p:to>
                                        <p:strVal val="visible"/>
                                      </p:to>
                                    </p:set>
                                    <p:animEffect transition="in" filter="fade">
                                      <p:cBhvr>
                                        <p:cTn id="41" dur="1000"/>
                                        <p:tgtEl>
                                          <p:spTgt spid="85">
                                            <p:txEl>
                                              <p:pRg st="11" end="11"/>
                                            </p:txEl>
                                          </p:spTgt>
                                        </p:tgtEl>
                                      </p:cBhvr>
                                    </p:animEffect>
                                    <p:anim calcmode="lin" valueType="num">
                                      <p:cBhvr>
                                        <p:cTn id="42" dur="1000" fill="hold"/>
                                        <p:tgtEl>
                                          <p:spTgt spid="85">
                                            <p:txEl>
                                              <p:pRg st="11" end="11"/>
                                            </p:txEl>
                                          </p:spTgt>
                                        </p:tgtEl>
                                        <p:attrNameLst>
                                          <p:attrName>ppt_x</p:attrName>
                                        </p:attrNameLst>
                                      </p:cBhvr>
                                      <p:tavLst>
                                        <p:tav tm="0">
                                          <p:val>
                                            <p:strVal val="#ppt_x"/>
                                          </p:val>
                                        </p:tav>
                                        <p:tav tm="100000">
                                          <p:val>
                                            <p:strVal val="#ppt_x"/>
                                          </p:val>
                                        </p:tav>
                                      </p:tavLst>
                                    </p:anim>
                                    <p:anim calcmode="lin" valueType="num">
                                      <p:cBhvr>
                                        <p:cTn id="43" dur="1000" fill="hold"/>
                                        <p:tgtEl>
                                          <p:spTgt spid="85">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5"/>
          <p:cNvSpPr txBox="1"/>
          <p:nvPr/>
        </p:nvSpPr>
        <p:spPr>
          <a:xfrm>
            <a:off x="157835" y="311386"/>
            <a:ext cx="6148629" cy="646266"/>
          </a:xfrm>
          <a:prstGeom prst="rect">
            <a:avLst/>
          </a:prstGeom>
          <a:noFill/>
          <a:ln>
            <a:noFill/>
          </a:ln>
        </p:spPr>
        <p:txBody>
          <a:bodyPr spcFirstLastPara="1" wrap="square" lIns="91401" tIns="45688" rIns="91401" bIns="45688" anchor="t" anchorCtr="0">
            <a:spAutoFit/>
          </a:bodyPr>
          <a:lstStyle/>
          <a:p>
            <a:r>
              <a:rPr lang="en-GB" sz="3600" b="1" i="1" dirty="0">
                <a:solidFill>
                  <a:srgbClr val="0070C0"/>
                </a:solidFill>
                <a:latin typeface="Arial"/>
                <a:ea typeface="Arial"/>
                <a:cs typeface="Arial"/>
                <a:sym typeface="Arial"/>
              </a:rPr>
              <a:t>How can you be eligible?</a:t>
            </a:r>
            <a:endParaRPr sz="3600" b="1" i="1" dirty="0">
              <a:solidFill>
                <a:srgbClr val="0070C0"/>
              </a:solidFill>
              <a:latin typeface="Arial"/>
              <a:ea typeface="Arial"/>
              <a:cs typeface="Arial"/>
              <a:sym typeface="Arial"/>
            </a:endParaRPr>
          </a:p>
        </p:txBody>
      </p:sp>
      <p:sp>
        <p:nvSpPr>
          <p:cNvPr id="92" name="Google Shape;92;p5"/>
          <p:cNvSpPr txBox="1"/>
          <p:nvPr/>
        </p:nvSpPr>
        <p:spPr>
          <a:xfrm>
            <a:off x="157835" y="1409700"/>
            <a:ext cx="11876330" cy="953786"/>
          </a:xfrm>
          <a:prstGeom prst="rect">
            <a:avLst/>
          </a:prstGeom>
          <a:noFill/>
          <a:ln>
            <a:noFill/>
          </a:ln>
        </p:spPr>
        <p:txBody>
          <a:bodyPr spcFirstLastPara="1" wrap="square" lIns="91401" tIns="45688" rIns="91401" bIns="45688" anchor="t" anchorCtr="0">
            <a:spAutoFit/>
          </a:bodyPr>
          <a:lstStyle/>
          <a:p>
            <a:r>
              <a:rPr lang="en-GB" sz="2799" b="1" i="1" dirty="0">
                <a:solidFill>
                  <a:srgbClr val="0070C0"/>
                </a:solidFill>
                <a:latin typeface="Arial"/>
                <a:ea typeface="Arial"/>
                <a:cs typeface="Arial"/>
                <a:sym typeface="Arial"/>
              </a:rPr>
              <a:t>1) The course must be at an eligible university in the UK (check with your </a:t>
            </a:r>
            <a:r>
              <a:rPr lang="en-GB" sz="2799" b="1" i="1" dirty="0" err="1">
                <a:solidFill>
                  <a:srgbClr val="0070C0"/>
                </a:solidFill>
                <a:latin typeface="Arial"/>
                <a:ea typeface="Arial"/>
                <a:cs typeface="Arial"/>
                <a:sym typeface="Arial"/>
              </a:rPr>
              <a:t>uni</a:t>
            </a:r>
            <a:r>
              <a:rPr lang="en-GB" sz="2799" b="1" i="1" dirty="0">
                <a:solidFill>
                  <a:srgbClr val="0070C0"/>
                </a:solidFill>
                <a:latin typeface="Arial"/>
                <a:ea typeface="Arial"/>
                <a:cs typeface="Arial"/>
                <a:sym typeface="Arial"/>
              </a:rPr>
              <a:t> if you are unsure) and cover: </a:t>
            </a:r>
            <a:endParaRPr sz="2799" b="1" i="1" dirty="0">
              <a:solidFill>
                <a:srgbClr val="0070C0"/>
              </a:solidFill>
              <a:latin typeface="Arial"/>
              <a:ea typeface="Arial"/>
              <a:cs typeface="Arial"/>
              <a:sym typeface="Arial"/>
            </a:endParaRPr>
          </a:p>
        </p:txBody>
      </p:sp>
      <p:sp>
        <p:nvSpPr>
          <p:cNvPr id="93" name="Google Shape;93;p5"/>
          <p:cNvSpPr/>
          <p:nvPr/>
        </p:nvSpPr>
        <p:spPr>
          <a:xfrm>
            <a:off x="353770" y="2550482"/>
            <a:ext cx="7174252" cy="3046195"/>
          </a:xfrm>
          <a:prstGeom prst="rect">
            <a:avLst/>
          </a:prstGeom>
          <a:noFill/>
          <a:ln>
            <a:noFill/>
          </a:ln>
        </p:spPr>
        <p:txBody>
          <a:bodyPr spcFirstLastPara="1" wrap="square" lIns="91401" tIns="45688" rIns="91401" bIns="45688" anchor="t" anchorCtr="0">
            <a:spAutoFit/>
          </a:bodyPr>
          <a:lstStyle/>
          <a:p>
            <a:pPr>
              <a:buClr>
                <a:schemeClr val="lt1"/>
              </a:buClr>
              <a:buSzPts val="2400"/>
            </a:pPr>
            <a:r>
              <a:rPr lang="en-GB" sz="2399" dirty="0">
                <a:solidFill>
                  <a:srgbClr val="0070C0"/>
                </a:solidFill>
                <a:latin typeface="Arial"/>
                <a:ea typeface="Arial"/>
                <a:cs typeface="Arial"/>
                <a:sym typeface="Arial"/>
              </a:rPr>
              <a:t>- First degree, </a:t>
            </a:r>
            <a:r>
              <a:rPr lang="en-GB" sz="2399" dirty="0" err="1">
                <a:solidFill>
                  <a:srgbClr val="0070C0"/>
                </a:solidFill>
                <a:latin typeface="Arial"/>
                <a:ea typeface="Arial"/>
                <a:cs typeface="Arial"/>
                <a:sym typeface="Arial"/>
              </a:rPr>
              <a:t>eg</a:t>
            </a:r>
            <a:r>
              <a:rPr lang="en-GB" sz="2399" dirty="0">
                <a:solidFill>
                  <a:srgbClr val="0070C0"/>
                </a:solidFill>
                <a:latin typeface="Arial"/>
                <a:ea typeface="Arial"/>
                <a:cs typeface="Arial"/>
                <a:sym typeface="Arial"/>
              </a:rPr>
              <a:t> BA, BSc or </a:t>
            </a:r>
            <a:r>
              <a:rPr lang="en-GB" sz="2399" dirty="0" err="1">
                <a:solidFill>
                  <a:srgbClr val="0070C0"/>
                </a:solidFill>
                <a:latin typeface="Arial"/>
                <a:ea typeface="Arial"/>
                <a:cs typeface="Arial"/>
                <a:sym typeface="Arial"/>
              </a:rPr>
              <a:t>BEd</a:t>
            </a:r>
            <a:endParaRPr sz="2399" dirty="0">
              <a:solidFill>
                <a:srgbClr val="0070C0"/>
              </a:solidFill>
              <a:latin typeface="Arial"/>
              <a:ea typeface="Arial"/>
              <a:cs typeface="Arial"/>
              <a:sym typeface="Arial"/>
            </a:endParaRPr>
          </a:p>
          <a:p>
            <a:pPr>
              <a:buClr>
                <a:schemeClr val="lt1"/>
              </a:buClr>
              <a:buSzPts val="2400"/>
            </a:pPr>
            <a:r>
              <a:rPr lang="en-GB" sz="2399" dirty="0">
                <a:solidFill>
                  <a:srgbClr val="0070C0"/>
                </a:solidFill>
                <a:latin typeface="Arial"/>
                <a:ea typeface="Arial"/>
                <a:cs typeface="Arial"/>
                <a:sym typeface="Arial"/>
              </a:rPr>
              <a:t>- Foundation Degree</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Certificate of Higher Education</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Diploma of Higher Education (DipHE)</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Higher National Certificate (HNC)</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Higher National Diploma (HND)</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Initial Teacher Training (ITT)</a:t>
            </a:r>
            <a:endParaRPr sz="1799" dirty="0">
              <a:solidFill>
                <a:srgbClr val="0070C0"/>
              </a:solidFill>
            </a:endParaRPr>
          </a:p>
          <a:p>
            <a:pPr>
              <a:buClr>
                <a:schemeClr val="lt1"/>
              </a:buClr>
              <a:buSzPts val="2400"/>
            </a:pPr>
            <a:r>
              <a:rPr lang="en-GB" sz="2399" dirty="0">
                <a:solidFill>
                  <a:srgbClr val="0070C0"/>
                </a:solidFill>
                <a:latin typeface="Arial"/>
                <a:ea typeface="Arial"/>
                <a:cs typeface="Arial"/>
                <a:sym typeface="Arial"/>
              </a:rPr>
              <a:t>- Integrated Masters</a:t>
            </a:r>
            <a:endParaRPr sz="1799" dirty="0">
              <a:solidFill>
                <a:srgbClr val="0070C0"/>
              </a:solidFill>
            </a:endParaRPr>
          </a:p>
        </p:txBody>
      </p:sp>
      <p:pic>
        <p:nvPicPr>
          <p:cNvPr id="2" name="Picture 1">
            <a:extLst>
              <a:ext uri="{FF2B5EF4-FFF2-40B4-BE49-F238E27FC236}">
                <a16:creationId xmlns:a16="http://schemas.microsoft.com/office/drawing/2014/main" id="{2A158C07-7FA0-A0F1-A2F1-D44B8F8CA9A3}"/>
              </a:ext>
            </a:extLst>
          </p:cNvPr>
          <p:cNvPicPr>
            <a:picLocks noChangeAspect="1"/>
          </p:cNvPicPr>
          <p:nvPr/>
        </p:nvPicPr>
        <p:blipFill>
          <a:blip r:embed="rId3"/>
          <a:stretch>
            <a:fillRect/>
          </a:stretch>
        </p:blipFill>
        <p:spPr>
          <a:xfrm>
            <a:off x="10814965" y="190500"/>
            <a:ext cx="1219200" cy="1219200"/>
          </a:xfrm>
          <a:prstGeom prst="rect">
            <a:avLst/>
          </a:prstGeom>
        </p:spPr>
      </p:pic>
      <p:sp>
        <p:nvSpPr>
          <p:cNvPr id="3" name="Google Shape;92;p5">
            <a:extLst>
              <a:ext uri="{FF2B5EF4-FFF2-40B4-BE49-F238E27FC236}">
                <a16:creationId xmlns:a16="http://schemas.microsoft.com/office/drawing/2014/main" id="{8A8E26FE-4BD4-20A4-F6F5-F70EC5D6C77F}"/>
              </a:ext>
            </a:extLst>
          </p:cNvPr>
          <p:cNvSpPr txBox="1"/>
          <p:nvPr/>
        </p:nvSpPr>
        <p:spPr>
          <a:xfrm>
            <a:off x="368299" y="5823369"/>
            <a:ext cx="11876330" cy="369267"/>
          </a:xfrm>
          <a:prstGeom prst="rect">
            <a:avLst/>
          </a:prstGeom>
          <a:noFill/>
          <a:ln>
            <a:noFill/>
          </a:ln>
        </p:spPr>
        <p:txBody>
          <a:bodyPr spcFirstLastPara="1" wrap="square" lIns="91401" tIns="45688" rIns="91401" bIns="45688" anchor="t" anchorCtr="0">
            <a:spAutoFit/>
          </a:bodyPr>
          <a:lstStyle/>
          <a:p>
            <a:r>
              <a:rPr lang="en-GB" dirty="0">
                <a:solidFill>
                  <a:srgbClr val="0070C0"/>
                </a:solidFill>
                <a:latin typeface="Arial"/>
                <a:ea typeface="Arial"/>
                <a:cs typeface="Arial"/>
                <a:sym typeface="Arial"/>
              </a:rPr>
              <a:t>Note: the </a:t>
            </a:r>
            <a:r>
              <a:rPr lang="en-GB" b="1" dirty="0">
                <a:solidFill>
                  <a:srgbClr val="0070C0"/>
                </a:solidFill>
                <a:latin typeface="Arial"/>
                <a:ea typeface="Arial"/>
                <a:cs typeface="Arial"/>
                <a:sym typeface="Arial"/>
              </a:rPr>
              <a:t>vast</a:t>
            </a:r>
            <a:r>
              <a:rPr lang="en-GB" dirty="0">
                <a:solidFill>
                  <a:srgbClr val="0070C0"/>
                </a:solidFill>
                <a:latin typeface="Arial"/>
                <a:ea typeface="Arial"/>
                <a:cs typeface="Arial"/>
                <a:sym typeface="Arial"/>
              </a:rPr>
              <a:t> majority of UK universities are eligible!</a:t>
            </a:r>
            <a:endParaRPr dirty="0">
              <a:solidFill>
                <a:srgbClr val="0070C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 calcmode="lin" valueType="num">
                                      <p:cBhvr additive="base">
                                        <p:cTn id="7" dur="500" fill="hold"/>
                                        <p:tgtEl>
                                          <p:spTgt spid="92"/>
                                        </p:tgtEl>
                                        <p:attrNameLst>
                                          <p:attrName>ppt_x</p:attrName>
                                        </p:attrNameLst>
                                      </p:cBhvr>
                                      <p:tavLst>
                                        <p:tav tm="0">
                                          <p:val>
                                            <p:strVal val="#ppt_x"/>
                                          </p:val>
                                        </p:tav>
                                        <p:tav tm="100000">
                                          <p:val>
                                            <p:strVal val="#ppt_x"/>
                                          </p:val>
                                        </p:tav>
                                      </p:tavLst>
                                    </p:anim>
                                    <p:anim calcmode="lin" valueType="num">
                                      <p:cBhvr additive="base">
                                        <p:cTn id="8" dur="500" fill="hold"/>
                                        <p:tgtEl>
                                          <p:spTgt spid="9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93"/>
                                        </p:tgtEl>
                                        <p:attrNameLst>
                                          <p:attrName>style.visibility</p:attrName>
                                        </p:attrNameLst>
                                      </p:cBhvr>
                                      <p:to>
                                        <p:strVal val="visible"/>
                                      </p:to>
                                    </p:set>
                                    <p:animEffect transition="in" filter="fade">
                                      <p:cBhvr>
                                        <p:cTn id="13" dur="1000"/>
                                        <p:tgtEl>
                                          <p:spTgt spid="93"/>
                                        </p:tgtEl>
                                      </p:cBhvr>
                                    </p:animEffect>
                                    <p:anim calcmode="lin" valueType="num">
                                      <p:cBhvr>
                                        <p:cTn id="14" dur="1000" fill="hold"/>
                                        <p:tgtEl>
                                          <p:spTgt spid="93"/>
                                        </p:tgtEl>
                                        <p:attrNameLst>
                                          <p:attrName>ppt_x</p:attrName>
                                        </p:attrNameLst>
                                      </p:cBhvr>
                                      <p:tavLst>
                                        <p:tav tm="0">
                                          <p:val>
                                            <p:strVal val="#ppt_x"/>
                                          </p:val>
                                        </p:tav>
                                        <p:tav tm="100000">
                                          <p:val>
                                            <p:strVal val="#ppt_x"/>
                                          </p:val>
                                        </p:tav>
                                      </p:tavLst>
                                    </p:anim>
                                    <p:anim calcmode="lin" valueType="num">
                                      <p:cBhvr>
                                        <p:cTn id="15" dur="1000" fill="hold"/>
                                        <p:tgtEl>
                                          <p:spTgt spid="9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500" fill="hold"/>
                                        <p:tgtEl>
                                          <p:spTgt spid="3"/>
                                        </p:tgtEl>
                                        <p:attrNameLst>
                                          <p:attrName>ppt_x</p:attrName>
                                        </p:attrNameLst>
                                      </p:cBhvr>
                                      <p:tavLst>
                                        <p:tav tm="0">
                                          <p:val>
                                            <p:strVal val="#ppt_x"/>
                                          </p:val>
                                        </p:tav>
                                        <p:tav tm="100000">
                                          <p:val>
                                            <p:strVal val="#ppt_x"/>
                                          </p:val>
                                        </p:tav>
                                      </p:tavLst>
                                    </p:anim>
                                    <p:anim calcmode="lin" valueType="num">
                                      <p:cBhvr additive="base">
                                        <p:cTn id="2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p:bldP spid="93"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6"/>
          <p:cNvSpPr txBox="1"/>
          <p:nvPr/>
        </p:nvSpPr>
        <p:spPr>
          <a:xfrm>
            <a:off x="408850" y="333462"/>
            <a:ext cx="11200342" cy="1076938"/>
          </a:xfrm>
          <a:prstGeom prst="rect">
            <a:avLst/>
          </a:prstGeom>
          <a:noFill/>
          <a:ln>
            <a:noFill/>
          </a:ln>
        </p:spPr>
        <p:txBody>
          <a:bodyPr spcFirstLastPara="1" wrap="square" lIns="91401" tIns="45688" rIns="91401" bIns="45688" anchor="t" anchorCtr="0">
            <a:spAutoFit/>
          </a:bodyPr>
          <a:lstStyle/>
          <a:p>
            <a:r>
              <a:rPr lang="en-GB" sz="3199" b="1" i="1" dirty="0">
                <a:solidFill>
                  <a:srgbClr val="0070C0"/>
                </a:solidFill>
                <a:latin typeface="Arial"/>
                <a:ea typeface="Arial"/>
                <a:cs typeface="Arial"/>
                <a:sym typeface="Arial"/>
              </a:rPr>
              <a:t>2) You must meet national or residency status. All the following need to apply to you.</a:t>
            </a:r>
            <a:endParaRPr sz="3199" b="1" i="1" dirty="0">
              <a:solidFill>
                <a:srgbClr val="0070C0"/>
              </a:solidFill>
              <a:latin typeface="Arial"/>
              <a:ea typeface="Arial"/>
              <a:cs typeface="Arial"/>
              <a:sym typeface="Arial"/>
            </a:endParaRPr>
          </a:p>
        </p:txBody>
      </p:sp>
      <p:sp>
        <p:nvSpPr>
          <p:cNvPr id="99" name="Google Shape;99;p6"/>
          <p:cNvSpPr txBox="1"/>
          <p:nvPr/>
        </p:nvSpPr>
        <p:spPr>
          <a:xfrm>
            <a:off x="378869" y="1850521"/>
            <a:ext cx="11230323" cy="2246184"/>
          </a:xfrm>
          <a:prstGeom prst="rect">
            <a:avLst/>
          </a:prstGeom>
          <a:noFill/>
          <a:ln>
            <a:noFill/>
          </a:ln>
        </p:spPr>
        <p:txBody>
          <a:bodyPr spcFirstLastPara="1" wrap="square" lIns="91401" tIns="45688" rIns="91401" bIns="45688" anchor="t" anchorCtr="0">
            <a:spAutoFit/>
          </a:bodyPr>
          <a:lstStyle/>
          <a:p>
            <a:r>
              <a:rPr lang="en-GB" sz="2799" dirty="0">
                <a:solidFill>
                  <a:srgbClr val="0070C0"/>
                </a:solidFill>
                <a:latin typeface="Arial"/>
                <a:ea typeface="Arial"/>
                <a:cs typeface="Arial"/>
                <a:sym typeface="Arial"/>
              </a:rPr>
              <a:t>- You must be a UK national or Irish citizen or have “settled status”</a:t>
            </a:r>
            <a:endParaRPr sz="1799" dirty="0">
              <a:solidFill>
                <a:srgbClr val="0070C0"/>
              </a:solidFill>
            </a:endParaRPr>
          </a:p>
          <a:p>
            <a:r>
              <a:rPr lang="en-GB" sz="2799" dirty="0">
                <a:solidFill>
                  <a:srgbClr val="0070C0"/>
                </a:solidFill>
                <a:latin typeface="Arial"/>
                <a:ea typeface="Arial"/>
                <a:cs typeface="Arial"/>
                <a:sym typeface="Arial"/>
              </a:rPr>
              <a:t>- You must normally live in the UK</a:t>
            </a:r>
            <a:endParaRPr sz="1799" dirty="0">
              <a:solidFill>
                <a:srgbClr val="0070C0"/>
              </a:solidFill>
            </a:endParaRPr>
          </a:p>
          <a:p>
            <a:r>
              <a:rPr lang="en-GB" sz="2799" dirty="0">
                <a:solidFill>
                  <a:srgbClr val="0070C0"/>
                </a:solidFill>
                <a:latin typeface="Arial"/>
                <a:ea typeface="Arial"/>
                <a:cs typeface="Arial"/>
                <a:sym typeface="Arial"/>
              </a:rPr>
              <a:t>- You must have been living legally in the UK, Channel Islands or Isle of Man for 3 continuous years before the first day of your course</a:t>
            </a:r>
            <a:endParaRPr sz="1799" dirty="0">
              <a:solidFill>
                <a:srgbClr val="0070C0"/>
              </a:solidFill>
            </a:endParaRPr>
          </a:p>
          <a:p>
            <a:endParaRPr sz="2799" dirty="0">
              <a:solidFill>
                <a:srgbClr val="0070C0"/>
              </a:solidFill>
              <a:latin typeface="Arial"/>
              <a:ea typeface="Arial"/>
              <a:cs typeface="Arial"/>
              <a:sym typeface="Arial"/>
            </a:endParaRPr>
          </a:p>
        </p:txBody>
      </p:sp>
      <p:sp>
        <p:nvSpPr>
          <p:cNvPr id="100" name="Google Shape;100;p6"/>
          <p:cNvSpPr txBox="1"/>
          <p:nvPr/>
        </p:nvSpPr>
        <p:spPr>
          <a:xfrm>
            <a:off x="408850" y="5423229"/>
            <a:ext cx="10366452" cy="830932"/>
          </a:xfrm>
          <a:prstGeom prst="rect">
            <a:avLst/>
          </a:prstGeom>
          <a:noFill/>
          <a:ln>
            <a:noFill/>
          </a:ln>
        </p:spPr>
        <p:txBody>
          <a:bodyPr spcFirstLastPara="1" wrap="square" lIns="91401" tIns="45688" rIns="91401" bIns="45688" anchor="t" anchorCtr="0">
            <a:spAutoFit/>
          </a:bodyPr>
          <a:lstStyle/>
          <a:p>
            <a:r>
              <a:rPr lang="en-GB" sz="2400" i="1" dirty="0">
                <a:solidFill>
                  <a:srgbClr val="0070C0"/>
                </a:solidFill>
                <a:latin typeface="Arial"/>
                <a:ea typeface="Arial"/>
                <a:cs typeface="Arial"/>
                <a:sym typeface="Arial"/>
              </a:rPr>
              <a:t>There are other residency situations which may make you eligible (see next slide) – if you are unsure, get in touch with SFE directly.</a:t>
            </a:r>
            <a:endParaRPr sz="2400" i="1" dirty="0">
              <a:solidFill>
                <a:srgbClr val="0070C0"/>
              </a:solidFill>
              <a:latin typeface="Arial"/>
              <a:ea typeface="Arial"/>
              <a:cs typeface="Arial"/>
              <a:sym typeface="Arial"/>
            </a:endParaRPr>
          </a:p>
        </p:txBody>
      </p:sp>
      <p:pic>
        <p:nvPicPr>
          <p:cNvPr id="3" name="Picture 2">
            <a:extLst>
              <a:ext uri="{FF2B5EF4-FFF2-40B4-BE49-F238E27FC236}">
                <a16:creationId xmlns:a16="http://schemas.microsoft.com/office/drawing/2014/main" id="{DE211BA2-B324-BE38-E3D6-CB4254BEFEE7}"/>
              </a:ext>
            </a:extLst>
          </p:cNvPr>
          <p:cNvPicPr>
            <a:picLocks noChangeAspect="1"/>
          </p:cNvPicPr>
          <p:nvPr/>
        </p:nvPicPr>
        <p:blipFill>
          <a:blip r:embed="rId3"/>
          <a:stretch>
            <a:fillRect/>
          </a:stretch>
        </p:blipFill>
        <p:spPr>
          <a:xfrm>
            <a:off x="10775302" y="333462"/>
            <a:ext cx="1219200" cy="1219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anim calcmode="lin" valueType="num">
                                      <p:cBhvr additive="base">
                                        <p:cTn id="7" dur="500" fill="hold"/>
                                        <p:tgtEl>
                                          <p:spTgt spid="98"/>
                                        </p:tgtEl>
                                        <p:attrNameLst>
                                          <p:attrName>ppt_x</p:attrName>
                                        </p:attrNameLst>
                                      </p:cBhvr>
                                      <p:tavLst>
                                        <p:tav tm="0">
                                          <p:val>
                                            <p:strVal val="#ppt_x"/>
                                          </p:val>
                                        </p:tav>
                                        <p:tav tm="100000">
                                          <p:val>
                                            <p:strVal val="#ppt_x"/>
                                          </p:val>
                                        </p:tav>
                                      </p:tavLst>
                                    </p:anim>
                                    <p:anim calcmode="lin" valueType="num">
                                      <p:cBhvr additive="base">
                                        <p:cTn id="8"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99">
                                            <p:txEl>
                                              <p:pRg st="0" end="0"/>
                                            </p:txEl>
                                          </p:spTgt>
                                        </p:tgtEl>
                                        <p:attrNameLst>
                                          <p:attrName>style.visibility</p:attrName>
                                        </p:attrNameLst>
                                      </p:cBhvr>
                                      <p:to>
                                        <p:strVal val="visible"/>
                                      </p:to>
                                    </p:set>
                                    <p:animEffect transition="in" filter="fade">
                                      <p:cBhvr>
                                        <p:cTn id="13" dur="1000"/>
                                        <p:tgtEl>
                                          <p:spTgt spid="99">
                                            <p:txEl>
                                              <p:pRg st="0" end="0"/>
                                            </p:txEl>
                                          </p:spTgt>
                                        </p:tgtEl>
                                      </p:cBhvr>
                                    </p:animEffect>
                                    <p:anim calcmode="lin" valueType="num">
                                      <p:cBhvr>
                                        <p:cTn id="14" dur="1000" fill="hold"/>
                                        <p:tgtEl>
                                          <p:spTgt spid="99">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99">
                                            <p:txEl>
                                              <p:pRg st="1" end="1"/>
                                            </p:txEl>
                                          </p:spTgt>
                                        </p:tgtEl>
                                        <p:attrNameLst>
                                          <p:attrName>style.visibility</p:attrName>
                                        </p:attrNameLst>
                                      </p:cBhvr>
                                      <p:to>
                                        <p:strVal val="visible"/>
                                      </p:to>
                                    </p:set>
                                    <p:animEffect transition="in" filter="fade">
                                      <p:cBhvr>
                                        <p:cTn id="20" dur="1000"/>
                                        <p:tgtEl>
                                          <p:spTgt spid="99">
                                            <p:txEl>
                                              <p:pRg st="1" end="1"/>
                                            </p:txEl>
                                          </p:spTgt>
                                        </p:tgtEl>
                                      </p:cBhvr>
                                    </p:animEffect>
                                    <p:anim calcmode="lin" valueType="num">
                                      <p:cBhvr>
                                        <p:cTn id="21" dur="1000" fill="hold"/>
                                        <p:tgtEl>
                                          <p:spTgt spid="99">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99">
                                            <p:txEl>
                                              <p:pRg st="2" end="2"/>
                                            </p:txEl>
                                          </p:spTgt>
                                        </p:tgtEl>
                                        <p:attrNameLst>
                                          <p:attrName>style.visibility</p:attrName>
                                        </p:attrNameLst>
                                      </p:cBhvr>
                                      <p:to>
                                        <p:strVal val="visible"/>
                                      </p:to>
                                    </p:set>
                                    <p:anim calcmode="lin" valueType="num">
                                      <p:cBhvr additive="base">
                                        <p:cTn id="27" dur="500" fill="hold"/>
                                        <p:tgtEl>
                                          <p:spTgt spid="99">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0"/>
                                        </p:tgtEl>
                                        <p:attrNameLst>
                                          <p:attrName>style.visibility</p:attrName>
                                        </p:attrNameLst>
                                      </p:cBhvr>
                                      <p:to>
                                        <p:strVal val="visible"/>
                                      </p:to>
                                    </p:set>
                                    <p:anim calcmode="lin" valueType="num">
                                      <p:cBhvr additive="base">
                                        <p:cTn id="33" dur="500" fill="hold"/>
                                        <p:tgtEl>
                                          <p:spTgt spid="100"/>
                                        </p:tgtEl>
                                        <p:attrNameLst>
                                          <p:attrName>ppt_x</p:attrName>
                                        </p:attrNameLst>
                                      </p:cBhvr>
                                      <p:tavLst>
                                        <p:tav tm="0">
                                          <p:val>
                                            <p:strVal val="#ppt_x"/>
                                          </p:val>
                                        </p:tav>
                                        <p:tav tm="100000">
                                          <p:val>
                                            <p:strVal val="#ppt_x"/>
                                          </p:val>
                                        </p:tav>
                                      </p:tavLst>
                                    </p:anim>
                                    <p:anim calcmode="lin" valueType="num">
                                      <p:cBhvr additive="base">
                                        <p:cTn id="34"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p:bldP spid="10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A499B5019F95341A157F5EC2099FC96" ma:contentTypeVersion="13" ma:contentTypeDescription="Create a new document." ma:contentTypeScope="" ma:versionID="3bebd2b0806868c8ee3167763d9f9904">
  <xsd:schema xmlns:xsd="http://www.w3.org/2001/XMLSchema" xmlns:xs="http://www.w3.org/2001/XMLSchema" xmlns:p="http://schemas.microsoft.com/office/2006/metadata/properties" xmlns:ns2="33b5478a-0c63-4d6a-b9d0-e48711b44a78" xmlns:ns3="aca4163a-7fd2-4d4e-8b0f-042cb13d405b" targetNamespace="http://schemas.microsoft.com/office/2006/metadata/properties" ma:root="true" ma:fieldsID="158489b4e082a76298109299827a152f" ns2:_="" ns3:_="">
    <xsd:import namespace="33b5478a-0c63-4d6a-b9d0-e48711b44a78"/>
    <xsd:import namespace="aca4163a-7fd2-4d4e-8b0f-042cb13d40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b5478a-0c63-4d6a-b9d0-e48711b44a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7b6e6e7-4edc-46f7-9956-89b01369140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a4163a-7fd2-4d4e-8b0f-042cb13d405b"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2ad61d8-b41c-41eb-b2c8-1e8579c7ecac}" ma:internalName="TaxCatchAll" ma:showField="CatchAllData" ma:web="aca4163a-7fd2-4d4e-8b0f-042cb13d40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3b5478a-0c63-4d6a-b9d0-e48711b44a78">
      <Terms xmlns="http://schemas.microsoft.com/office/infopath/2007/PartnerControls"/>
    </lcf76f155ced4ddcb4097134ff3c332f>
    <TaxCatchAll xmlns="aca4163a-7fd2-4d4e-8b0f-042cb13d405b" xsi:nil="true"/>
  </documentManagement>
</p:properties>
</file>

<file path=customXml/itemProps1.xml><?xml version="1.0" encoding="utf-8"?>
<ds:datastoreItem xmlns:ds="http://schemas.openxmlformats.org/officeDocument/2006/customXml" ds:itemID="{A0A17BA1-883F-4B2A-B215-7DE0AD212464}"/>
</file>

<file path=customXml/itemProps2.xml><?xml version="1.0" encoding="utf-8"?>
<ds:datastoreItem xmlns:ds="http://schemas.openxmlformats.org/officeDocument/2006/customXml" ds:itemID="{FA2CFB36-FAF9-4B6F-AFC3-C7CF0D7956C0}"/>
</file>

<file path=customXml/itemProps3.xml><?xml version="1.0" encoding="utf-8"?>
<ds:datastoreItem xmlns:ds="http://schemas.openxmlformats.org/officeDocument/2006/customXml" ds:itemID="{46B9B1AC-5527-42AA-A66F-766298991DFE}"/>
</file>

<file path=docProps/app.xml><?xml version="1.0" encoding="utf-8"?>
<Properties xmlns="http://schemas.openxmlformats.org/officeDocument/2006/extended-properties" xmlns:vt="http://schemas.openxmlformats.org/officeDocument/2006/docPropsVTypes">
  <TotalTime>142</TotalTime>
  <Words>2034</Words>
  <Application>Microsoft Office PowerPoint</Application>
  <PresentationFormat>Widescreen</PresentationFormat>
  <Paragraphs>221</Paragraphs>
  <Slides>29</Slides>
  <Notes>24</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Zianna Bradshaw</dc:creator>
  <cp:lastModifiedBy>Kim Brewer</cp:lastModifiedBy>
  <cp:revision>3</cp:revision>
  <dcterms:created xsi:type="dcterms:W3CDTF">2024-02-27T15:46:56Z</dcterms:created>
  <dcterms:modified xsi:type="dcterms:W3CDTF">2026-03-13T12:24:11Z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0x0101000A499B5019F95341A157F5EC2099FC96</vt:lpwstr>
  </property>
</Properties>
</file>