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7"/>
    <a:srgbClr val="12ADDB"/>
    <a:srgbClr val="EC6E28"/>
    <a:srgbClr val="F7B232"/>
    <a:srgbClr val="E8B462"/>
    <a:srgbClr val="006A94"/>
    <a:srgbClr val="525E93"/>
    <a:srgbClr val="91C155"/>
    <a:srgbClr val="D7EAEA"/>
    <a:srgbClr val="E95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B7800-A3DF-4A1E-A0EE-4232D4B03695}" v="9" dt="2022-10-28T12:22:10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84" autoAdjust="0"/>
  </p:normalViewPr>
  <p:slideViewPr>
    <p:cSldViewPr snapToGrid="0">
      <p:cViewPr varScale="1">
        <p:scale>
          <a:sx n="94" d="100"/>
          <a:sy n="94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1" y="224799"/>
            <a:ext cx="3129842" cy="12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u_it1RT3zq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neonfutures.org.uk/case-study/space-engineer-stephanie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neonfutures.org.uk/case-study/design-engineer-jack-cooper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neonfutures.org.uk/case-study/software-engineer-conor-graha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fmbmfr" TargetMode="External"/><Relationship Id="rId11" Type="http://schemas.openxmlformats.org/officeDocument/2006/relationships/hyperlink" Target="https://neonfutures.org.uk/case-study/biomedical-engineer-professor-rebecca-shipley/" TargetMode="External"/><Relationship Id="rId5" Type="http://schemas.openxmlformats.org/officeDocument/2006/relationships/hyperlink" Target="https://www.bbc.co.uk/bitesize/articles/znj9scw" TargetMode="External"/><Relationship Id="rId15" Type="http://schemas.openxmlformats.org/officeDocument/2006/relationships/hyperlink" Target="https://neonfutures.org.uk/case-study/automation-engineer-ashley-mcmahon/" TargetMode="External"/><Relationship Id="rId10" Type="http://schemas.openxmlformats.org/officeDocument/2006/relationships/hyperlink" Target="https://neonfutures.org.uk/case-study/biomedical-engineer-rishi-vegad/" TargetMode="External"/><Relationship Id="rId4" Type="http://schemas.openxmlformats.org/officeDocument/2006/relationships/hyperlink" Target="https://icould.com/explore/categories/subject/engineering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neonfutures.org.uk/case-study/aeronautical-engineer-daniel-newma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kn3mfr" TargetMode="External"/><Relationship Id="rId13" Type="http://schemas.openxmlformats.org/officeDocument/2006/relationships/hyperlink" Target="https://www.bbc.co.uk/bitesize/articles/zvqyqp3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hyperlink" Target="https://www.bbc.co.uk/bitesize/articles/zb29nrd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icould.com/explore/categories/subject/engineerin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hyperlink" Target="https://neonfutures.org.uk/case-study/marine-engineer-martin-chan/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www.bbc.co.uk/bitesize/articles/z6796v4" TargetMode="External"/><Relationship Id="rId10" Type="http://schemas.openxmlformats.org/officeDocument/2006/relationships/hyperlink" Target="https://neonfutures.org.uk/case-study/marine-engineer-rhodri-lewis/" TargetMode="External"/><Relationship Id="rId4" Type="http://schemas.openxmlformats.org/officeDocument/2006/relationships/hyperlink" Target="https://neonfutures.org.uk/case-study/rollercoaster-engineer-ainsley-james/" TargetMode="External"/><Relationship Id="rId9" Type="http://schemas.openxmlformats.org/officeDocument/2006/relationships/hyperlink" Target="https://neonfutures.org.uk/case-study/sustainability-engineer-irene-serrano-gonzalez/" TargetMode="External"/><Relationship Id="rId14" Type="http://schemas.openxmlformats.org/officeDocument/2006/relationships/hyperlink" Target="https://www.bbc.co.uk/bitesize/articles/zvcf8x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marine-engine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robotics-engine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linical-engineer" TargetMode="External"/><Relationship Id="rId5" Type="http://schemas.openxmlformats.org/officeDocument/2006/relationships/hyperlink" Target="https://nationalcareers.service.gov.uk/job-profiles/aerospace-engineer" TargetMode="External"/><Relationship Id="rId10" Type="http://schemas.openxmlformats.org/officeDocument/2006/relationships/hyperlink" Target="https://nationalcareers.service.gov.uk/job-profiles/civil-engine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electrical-engine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90095" y="5112328"/>
            <a:ext cx="6507521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595957"/>
                </a:solidFill>
              </a:rPr>
              <a:t>Where can studying Engineering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Engineering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595957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74832" y="1728197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Engineering </a:t>
            </a:r>
            <a:endParaRPr lang="en-US" sz="3600">
              <a:solidFill>
                <a:schemeClr val="bg1"/>
              </a:solidFill>
              <a:cs typeface="Calibri"/>
            </a:endParaRPr>
          </a:p>
          <a:p>
            <a:r>
              <a:rPr lang="en-US" sz="3600" b="1">
                <a:solidFill>
                  <a:schemeClr val="bg1"/>
                </a:solidFill>
              </a:rPr>
              <a:t>matters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Engineering?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74833" y="3106817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Have you ever considered where studying Engineering 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Engineering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example of why Engineering matters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59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22929" y="1856458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22928" y="3376448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endParaRPr lang="en-GB" sz="2500" b="1" u="sng">
              <a:solidFill>
                <a:srgbClr val="595957"/>
              </a:solidFill>
            </a:endParaRPr>
          </a:p>
          <a:p>
            <a:endParaRPr lang="en-GB" sz="2500" b="1">
              <a:solidFill>
                <a:srgbClr val="595957"/>
              </a:solidFill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endParaRPr lang="en-GB" sz="2000" b="1" u="sng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Aerospace Engineer</a:t>
            </a:r>
            <a:endParaRPr lang="en-US">
              <a:solidFill>
                <a:srgbClr val="595957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611041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Robotics Engineer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626438" y="5583066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479031" y="3199212"/>
            <a:ext cx="30197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Biomedical Engineer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509240" y="3601841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969" y="311114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9509240" y="3972814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0EC188-BB98-5605-3CB4-089FB0C6B2C1}"/>
              </a:ext>
            </a:extLst>
          </p:cNvPr>
          <p:cNvSpPr/>
          <p:nvPr/>
        </p:nvSpPr>
        <p:spPr>
          <a:xfrm>
            <a:off x="9509240" y="4353032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0DA6E-9217-AC73-1187-58A76CF8608F}"/>
              </a:ext>
            </a:extLst>
          </p:cNvPr>
          <p:cNvSpPr/>
          <p:nvPr/>
        </p:nvSpPr>
        <p:spPr>
          <a:xfrm>
            <a:off x="8387192" y="1977196"/>
            <a:ext cx="174791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DDBFD-EEC5-6EF0-7054-62426EF51A89}"/>
              </a:ext>
            </a:extLst>
          </p:cNvPr>
          <p:cNvSpPr/>
          <p:nvPr/>
        </p:nvSpPr>
        <p:spPr>
          <a:xfrm>
            <a:off x="9198673" y="2343352"/>
            <a:ext cx="174791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9A2AC-F433-70EB-CF90-93F572DB4103}"/>
              </a:ext>
            </a:extLst>
          </p:cNvPr>
          <p:cNvSpPr/>
          <p:nvPr/>
        </p:nvSpPr>
        <p:spPr>
          <a:xfrm>
            <a:off x="8802829" y="5896054"/>
            <a:ext cx="174791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8460E6-D5D2-7CF3-129A-BFEE64F9DFA6}"/>
              </a:ext>
            </a:extLst>
          </p:cNvPr>
          <p:cNvSpPr/>
          <p:nvPr/>
        </p:nvSpPr>
        <p:spPr>
          <a:xfrm>
            <a:off x="9357010" y="6222624"/>
            <a:ext cx="174791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r>
              <a:rPr lang="en-GB">
                <a:solidFill>
                  <a:schemeClr val="accent2"/>
                </a:solidFill>
              </a:rPr>
              <a:t> 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88430BD-8FF1-795B-1FA9-A4532493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/>
          <a:stretch/>
        </p:blipFill>
        <p:spPr>
          <a:xfrm>
            <a:off x="4833651" y="-1"/>
            <a:ext cx="2755943" cy="1945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112F47-5B76-6724-DBE0-AB6CA49F6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>
          <a:xfrm>
            <a:off x="3558950" y="4581187"/>
            <a:ext cx="2755943" cy="2276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193346" y="1149411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  <a:cs typeface="Calibri"/>
              </a:rPr>
              <a:t>Marine Engineer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Civil Engineer</a:t>
            </a:r>
            <a:endParaRPr lang="en-US">
              <a:solidFill>
                <a:srgbClr val="595957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408779" y="3103971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595957"/>
                </a:solidFill>
              </a:rPr>
              <a:t>Electrical Engineer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428571" y="3487031"/>
            <a:ext cx="169501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16790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0348" y="1045595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804" y="2999724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r="14154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191489" y="161765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842176"/>
            <a:ext cx="169501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GB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2E9792-61B6-E6CF-DD8A-8BEE4C1AA0C8}"/>
              </a:ext>
            </a:extLst>
          </p:cNvPr>
          <p:cNvSpPr/>
          <p:nvPr/>
        </p:nvSpPr>
        <p:spPr>
          <a:xfrm>
            <a:off x="9191489" y="1993709"/>
            <a:ext cx="169501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5EC91-2DAE-CE6D-40DD-7C775B3B13F4}"/>
              </a:ext>
            </a:extLst>
          </p:cNvPr>
          <p:cNvSpPr/>
          <p:nvPr/>
        </p:nvSpPr>
        <p:spPr>
          <a:xfrm>
            <a:off x="9191489" y="2379658"/>
            <a:ext cx="169501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neon case study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44332-B266-ABCF-DDF6-398F45B8B6EC}"/>
              </a:ext>
            </a:extLst>
          </p:cNvPr>
          <p:cNvSpPr txBox="1"/>
          <p:nvPr/>
        </p:nvSpPr>
        <p:spPr>
          <a:xfrm>
            <a:off x="8012441" y="386308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C49C5-D58D-1EE9-3904-40997E0684E7}"/>
              </a:ext>
            </a:extLst>
          </p:cNvPr>
          <p:cNvSpPr txBox="1"/>
          <p:nvPr/>
        </p:nvSpPr>
        <p:spPr>
          <a:xfrm>
            <a:off x="8566622" y="4239134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52F55-BB27-930D-E726-DE1E02E4DDCE}"/>
              </a:ext>
            </a:extLst>
          </p:cNvPr>
          <p:cNvSpPr txBox="1"/>
          <p:nvPr/>
        </p:nvSpPr>
        <p:spPr>
          <a:xfrm>
            <a:off x="9368206" y="546625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611BF-1294-20F3-AF0E-39DE148EC6FF}"/>
              </a:ext>
            </a:extLst>
          </p:cNvPr>
          <p:cNvSpPr txBox="1"/>
          <p:nvPr/>
        </p:nvSpPr>
        <p:spPr>
          <a:xfrm>
            <a:off x="9348413" y="6238146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67E88-B3FD-409E-8216-5E4424C81B54}"/>
              </a:ext>
            </a:extLst>
          </p:cNvPr>
          <p:cNvSpPr txBox="1"/>
          <p:nvPr/>
        </p:nvSpPr>
        <p:spPr>
          <a:xfrm>
            <a:off x="222929" y="1856458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326E8-A9D0-67BD-C281-6421D1865638}"/>
              </a:ext>
            </a:extLst>
          </p:cNvPr>
          <p:cNvSpPr txBox="1"/>
          <p:nvPr/>
        </p:nvSpPr>
        <p:spPr>
          <a:xfrm>
            <a:off x="222928" y="3376448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595957"/>
                </a:solidFill>
              </a:rPr>
              <a:t>Here are some example roles and careers linked to</a:t>
            </a:r>
            <a:endParaRPr lang="en-GB" sz="2500" b="1" u="sng">
              <a:solidFill>
                <a:srgbClr val="595957"/>
              </a:solidFill>
            </a:endParaRPr>
          </a:p>
          <a:p>
            <a:endParaRPr lang="en-GB" sz="2500" b="1">
              <a:solidFill>
                <a:srgbClr val="595957"/>
              </a:solidFill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endParaRPr lang="en-GB" sz="2000" b="1" u="sng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595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21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81413" y="3596284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Aerospace Engineer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Biomedical/Clinical Engineer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Robotics Engineer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Marine Engineer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Engineer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Engineer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BDA711D1-9ADD-0B47-265A-89796D9243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825A74-8B3F-4049-95F7-25A129C9E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580</Words>
  <Application>Microsoft Office PowerPoint</Application>
  <PresentationFormat>Widescreen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9</cp:revision>
  <dcterms:created xsi:type="dcterms:W3CDTF">2022-04-04T12:54:06Z</dcterms:created>
  <dcterms:modified xsi:type="dcterms:W3CDTF">2025-03-27T12:42:00Z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