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71" r:id="rId5"/>
    <p:sldMasterId id="2147483660" r:id="rId6"/>
    <p:sldMasterId id="2147483651" r:id="rId7"/>
    <p:sldMasterId id="2147483654" r:id="rId8"/>
    <p:sldMasterId id="2147483676" r:id="rId9"/>
  </p:sldMasterIdLst>
  <p:notesMasterIdLst>
    <p:notesMasterId r:id="rId17"/>
  </p:notesMasterIdLst>
  <p:sldIdLst>
    <p:sldId id="266" r:id="rId10"/>
    <p:sldId id="265" r:id="rId11"/>
    <p:sldId id="285" r:id="rId12"/>
    <p:sldId id="263" r:id="rId13"/>
    <p:sldId id="262" r:id="rId14"/>
    <p:sldId id="296" r:id="rId15"/>
    <p:sldId id="258" r:id="rId1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56923D-C69A-2D42-A4D5-5AA74C21BA64}" name="Josh Clarke" initials="JC" userId="S::jclarke@careersandenterprise.co.uk::1f1bbf5d-b007-4806-aa6b-91ab8e038bb2" providerId="AD"/>
  <p188:author id="{FB6E9FBE-6266-6B15-6B88-4629FD001FD4}" name="Philippa Hartley" initials="PH" userId="S::phartley@careersandenterprise.co.uk::2a2506f4-19e7-4777-8767-f0efb84bcc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5F65"/>
    <a:srgbClr val="91C155"/>
    <a:srgbClr val="C90F50"/>
    <a:srgbClr val="E5362A"/>
    <a:srgbClr val="006A94"/>
    <a:srgbClr val="595957"/>
    <a:srgbClr val="E8B462"/>
    <a:srgbClr val="525E93"/>
    <a:srgbClr val="D7EAEA"/>
    <a:srgbClr val="E95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227E9-049B-4639-9970-3AA4415DC243}" type="datetimeFigureOut">
              <a:t>3/27/2025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31DAE-8EEE-416B-A7B3-405BE90A67B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7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84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63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1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096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604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8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620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35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349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024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74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452FDD-D90C-6B43-BDCC-2EA880D0F2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102" b="30101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ABF09B-0349-A54E-82E5-EBDF6E9A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37" t="-778" r="-2" b="-780"/>
          <a:stretch/>
        </p:blipFill>
        <p:spPr>
          <a:xfrm>
            <a:off x="1558246" y="804387"/>
            <a:ext cx="9075507" cy="5249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379EAF-8746-AF46-92A0-064D3EE51C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060" y="3051726"/>
            <a:ext cx="1847334" cy="7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7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426B351-F836-314A-8E42-9BE524AA71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CDE24A-01EA-3743-9882-8086E7D1974F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FC8516-3DD5-D44E-9CC8-918E6E987E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224" y="234226"/>
            <a:ext cx="3080996" cy="118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9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039FD7D-B565-3143-A952-4268396EF7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ACEB13-DE05-A841-8FBB-E4C905E2630D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18170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DBD20CD-E578-4C4C-988E-3EB0FA6A17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486" y="336892"/>
            <a:ext cx="1061607" cy="646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971F4F-D866-424A-9674-65B515A09682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youtube.com/watch?v=yRk8QXEtFbQ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hyperlink" Target="https://www.bbc.co.uk/bitesize/articles/zd8dnrd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0.jpeg"/><Relationship Id="rId12" Type="http://schemas.openxmlformats.org/officeDocument/2006/relationships/hyperlink" Target="https://www.bbc.co.uk/bitesize/articles/zk6v2s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icould.com/stories/sarah-h/" TargetMode="External"/><Relationship Id="rId11" Type="http://schemas.openxmlformats.org/officeDocument/2006/relationships/hyperlink" Target="https://www.bbc.co.uk/bitesize/articles/z4yg6v4" TargetMode="External"/><Relationship Id="rId5" Type="http://schemas.openxmlformats.org/officeDocument/2006/relationships/hyperlink" Target="https://www.stepintothenhs.nhs.uk/careers/paramedic" TargetMode="External"/><Relationship Id="rId10" Type="http://schemas.openxmlformats.org/officeDocument/2006/relationships/hyperlink" Target="https://www.bbc.co.uk/bitesize/articles/zmh3hbk" TargetMode="External"/><Relationship Id="rId4" Type="http://schemas.openxmlformats.org/officeDocument/2006/relationships/hyperlink" Target="https://icould.com/explore/categories/subject/health-and-social-care" TargetMode="External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articles/zd8dnrd" TargetMode="External"/><Relationship Id="rId13" Type="http://schemas.openxmlformats.org/officeDocument/2006/relationships/hyperlink" Target="https://www.bbc.co.uk/bitesize/articles/zrx2cqt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5.jpeg"/><Relationship Id="rId12" Type="http://schemas.openxmlformats.org/officeDocument/2006/relationships/hyperlink" Target="https://www.bbc.co.uk/bitesize/articles/zk8w8x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eg"/><Relationship Id="rId11" Type="http://schemas.openxmlformats.org/officeDocument/2006/relationships/hyperlink" Target="https://www.bbc.co.uk/bitesize/articles/z6b62v4" TargetMode="External"/><Relationship Id="rId5" Type="http://schemas.openxmlformats.org/officeDocument/2006/relationships/image" Target="../media/image13.jpeg"/><Relationship Id="rId10" Type="http://schemas.openxmlformats.org/officeDocument/2006/relationships/hyperlink" Target="https://icould.com/stories/sarah-h/" TargetMode="External"/><Relationship Id="rId4" Type="http://schemas.openxmlformats.org/officeDocument/2006/relationships/hyperlink" Target="https://icould.com/stories/careers-nursing/" TargetMode="External"/><Relationship Id="rId9" Type="http://schemas.openxmlformats.org/officeDocument/2006/relationships/hyperlink" Target="https://icould.com/stories/pat-g/" TargetMode="External"/><Relationship Id="rId14" Type="http://schemas.openxmlformats.org/officeDocument/2006/relationships/hyperlink" Target="https://icould.com/explore/categories/subject/health-and-social-care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occupational-therapist" TargetMode="External"/><Relationship Id="rId3" Type="http://schemas.openxmlformats.org/officeDocument/2006/relationships/hyperlink" Target="https://nationalcareers.service.gov.uk/explore-careers?utm_source=CareersandEnterprise&amp;utm_medium=referral&amp;utm_campaign=MyLearning" TargetMode="External"/><Relationship Id="rId7" Type="http://schemas.openxmlformats.org/officeDocument/2006/relationships/hyperlink" Target="https://nationalcareers.service.gov.uk/job-profiles/nursery-worke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nationalcareers.service.gov.uk/job-profiles/pharmacy-technician" TargetMode="External"/><Relationship Id="rId5" Type="http://schemas.openxmlformats.org/officeDocument/2006/relationships/hyperlink" Target="https://nationalcareers.service.gov.uk/job-profiles/paramedic" TargetMode="External"/><Relationship Id="rId10" Type="http://schemas.openxmlformats.org/officeDocument/2006/relationships/hyperlink" Target="https://nationalcareers.service.gov.uk/job-profiles/health-promotion-specialist" TargetMode="External"/><Relationship Id="rId4" Type="http://schemas.openxmlformats.org/officeDocument/2006/relationships/image" Target="../media/image16.png"/><Relationship Id="rId9" Type="http://schemas.openxmlformats.org/officeDocument/2006/relationships/hyperlink" Target="https://www.healthcareers.nhs.uk/we-are-the-nhs/nursing-career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F052F0-9CD1-4F50-A5FF-01F325B78F9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954753" y="5060667"/>
            <a:ext cx="7233269" cy="1349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500" b="1">
                <a:solidFill>
                  <a:srgbClr val="EC5F65"/>
                </a:solidFill>
              </a:rPr>
              <a:t>Where can studying Health and Social Care take you?</a:t>
            </a:r>
          </a:p>
          <a:p>
            <a:pPr marL="0" indent="0">
              <a:buNone/>
            </a:pPr>
            <a:r>
              <a:rPr lang="en-GB" sz="1800">
                <a:solidFill>
                  <a:srgbClr val="00A8A6"/>
                </a:solidFill>
              </a:rPr>
              <a:t>Highlighting the relevance of Health and Social Care to future careers </a:t>
            </a:r>
            <a:br>
              <a:rPr lang="en-GB" sz="1800">
                <a:solidFill>
                  <a:srgbClr val="00A8A6"/>
                </a:solidFill>
              </a:rPr>
            </a:br>
            <a:r>
              <a:rPr lang="en-GB" sz="1800">
                <a:solidFill>
                  <a:srgbClr val="00A8A6"/>
                </a:solidFill>
              </a:rPr>
              <a:t>and opportunities</a:t>
            </a:r>
            <a:endParaRPr lang="en-GB" sz="1800">
              <a:solidFill>
                <a:srgbClr val="00A8A6"/>
              </a:solidFill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A3DCB7-FE00-604F-B7B6-CB176C6E4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58" y="4621731"/>
            <a:ext cx="4512148" cy="17416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671B0A-7B85-D394-43DA-99B17BF1A8F3}"/>
              </a:ext>
            </a:extLst>
          </p:cNvPr>
          <p:cNvSpPr/>
          <p:nvPr/>
        </p:nvSpPr>
        <p:spPr>
          <a:xfrm>
            <a:off x="0" y="571"/>
            <a:ext cx="12192000" cy="4285672"/>
          </a:xfrm>
          <a:prstGeom prst="rect">
            <a:avLst/>
          </a:prstGeom>
          <a:solidFill>
            <a:srgbClr val="EC5F65">
              <a:alpha val="49804"/>
            </a:srgbClr>
          </a:solidFill>
          <a:ln>
            <a:solidFill>
              <a:srgbClr val="155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grate&#10;&#10;Description automatically generated">
            <a:extLst>
              <a:ext uri="{FF2B5EF4-FFF2-40B4-BE49-F238E27FC236}">
                <a16:creationId xmlns:a16="http://schemas.microsoft.com/office/drawing/2014/main" id="{08498A3A-3D53-624E-A04B-CA418504A4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7" r="8787"/>
          <a:stretch/>
        </p:blipFill>
        <p:spPr>
          <a:xfrm>
            <a:off x="-3" y="0"/>
            <a:ext cx="12192003" cy="438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7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7E0234-26DD-7242-B4DB-2FB2BA90BCE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r="8430"/>
          <a:stretch/>
        </p:blipFill>
        <p:spPr>
          <a:xfrm>
            <a:off x="5083874" y="1380711"/>
            <a:ext cx="7108126" cy="45339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1F3FFC9-E02E-3147-8B8C-7D0A7C0C9953}"/>
              </a:ext>
            </a:extLst>
          </p:cNvPr>
          <p:cNvSpPr/>
          <p:nvPr/>
        </p:nvSpPr>
        <p:spPr>
          <a:xfrm>
            <a:off x="9604391" y="4254699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rgbClr val="EC5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skills do you think you might need for these roles?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5F70C-A6EF-914F-B7F4-BEE66325AC83}"/>
              </a:ext>
            </a:extLst>
          </p:cNvPr>
          <p:cNvSpPr/>
          <p:nvPr/>
        </p:nvSpPr>
        <p:spPr>
          <a:xfrm>
            <a:off x="9604391" y="1026820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do you think these roles involve (daily task, etc.)?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D53C1-6EFB-2D4E-BA80-9A9F2FCD68BC}"/>
              </a:ext>
            </a:extLst>
          </p:cNvPr>
          <p:cNvSpPr txBox="1"/>
          <p:nvPr/>
        </p:nvSpPr>
        <p:spPr>
          <a:xfrm>
            <a:off x="213578" y="1715282"/>
            <a:ext cx="447945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Why Health and </a:t>
            </a:r>
            <a:br>
              <a:rPr lang="en-US" sz="3600" b="1">
                <a:solidFill>
                  <a:schemeClr val="bg1"/>
                </a:solidFill>
              </a:rPr>
            </a:br>
            <a:r>
              <a:rPr lang="en-US" sz="3600" b="1">
                <a:solidFill>
                  <a:schemeClr val="bg1"/>
                </a:solidFill>
              </a:rPr>
              <a:t>Social Care matters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68093E-2FEF-F440-B14F-0739A841BAAB}"/>
              </a:ext>
            </a:extLst>
          </p:cNvPr>
          <p:cNvSpPr/>
          <p:nvPr/>
        </p:nvSpPr>
        <p:spPr>
          <a:xfrm>
            <a:off x="7632934" y="2603301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rgbClr val="EC5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careers can you think of that use Health and Social Care?</a:t>
            </a:r>
            <a:endParaRPr lang="en-GB" sz="1600" b="1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18C8AE-AB4D-044D-99D4-7328ABAFD045}"/>
              </a:ext>
            </a:extLst>
          </p:cNvPr>
          <p:cNvSpPr txBox="1"/>
          <p:nvPr/>
        </p:nvSpPr>
        <p:spPr>
          <a:xfrm>
            <a:off x="213579" y="3068072"/>
            <a:ext cx="4127139" cy="284693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>
                <a:solidFill>
                  <a:srgbClr val="EC5F65"/>
                </a:solidFill>
              </a:rPr>
              <a:t>Have you ever considered where studying Health and Social Care can take you? </a:t>
            </a:r>
          </a:p>
          <a:p>
            <a:endParaRPr lang="en-GB" sz="2400">
              <a:solidFill>
                <a:schemeClr val="accent2"/>
              </a:solidFill>
            </a:endParaRPr>
          </a:p>
          <a:p>
            <a:r>
              <a:rPr lang="en-GB" sz="2000">
                <a:solidFill>
                  <a:schemeClr val="tx2"/>
                </a:solidFill>
              </a:rPr>
              <a:t>Today, we’ll be exploring some of </a:t>
            </a:r>
            <a:br>
              <a:rPr lang="en-GB" sz="2000"/>
            </a:br>
            <a:r>
              <a:rPr lang="en-GB" sz="2000">
                <a:solidFill>
                  <a:schemeClr val="tx2"/>
                </a:solidFill>
              </a:rPr>
              <a:t>the career opportunities that are available to you, as well as the various pathways you can take to get there.</a:t>
            </a:r>
            <a:endParaRPr lang="en-GB" sz="2000">
              <a:solidFill>
                <a:schemeClr val="tx2"/>
              </a:solidFill>
              <a:cs typeface="Calibri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2C7EEA-3067-9653-ED8D-5936C99C789D}"/>
              </a:ext>
            </a:extLst>
          </p:cNvPr>
          <p:cNvSpPr/>
          <p:nvPr/>
        </p:nvSpPr>
        <p:spPr>
          <a:xfrm>
            <a:off x="5662864" y="4254699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Why is Health and Social Care an important subject?</a:t>
            </a:r>
            <a:endParaRPr lang="en-GB">
              <a:solidFill>
                <a:schemeClr val="tx2"/>
              </a:solidFill>
              <a:cs typeface="Calibri"/>
            </a:endParaRPr>
          </a:p>
          <a:p>
            <a:pPr algn="ctr"/>
            <a:r>
              <a:rPr lang="en-GB" sz="1100" b="1">
                <a:solidFill>
                  <a:schemeClr val="tx2"/>
                </a:solidFill>
                <a:ea typeface="+mn-lt"/>
                <a:cs typeface="+mn-lt"/>
                <a:hlinkClick r:id="rId4"/>
              </a:rPr>
              <a:t>Why study a career in </a:t>
            </a:r>
            <a:r>
              <a:rPr lang="en-GB" sz="1100" b="1">
                <a:solidFill>
                  <a:schemeClr val="tx2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 and Social Care?</a:t>
            </a:r>
            <a:endParaRPr lang="en-GB" sz="1100" b="1">
              <a:solidFill>
                <a:schemeClr val="tx2"/>
              </a:solidFill>
              <a:ea typeface="+mn-lt"/>
              <a:cs typeface="+mn-lt"/>
              <a:hlinkClick r:id="rId4"/>
            </a:endParaRPr>
          </a:p>
          <a:p>
            <a:pPr algn="ctr"/>
            <a:r>
              <a:rPr lang="en-GB" sz="1100" b="1">
                <a:solidFill>
                  <a:schemeClr val="tx2"/>
                </a:solidFill>
                <a:ea typeface="+mn-lt"/>
                <a:cs typeface="+mn-lt"/>
              </a:rPr>
              <a:t>Bournemouth University - YouTube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594C31-1B9A-2FE6-F3F0-5EB37D3A7C7C}"/>
              </a:ext>
            </a:extLst>
          </p:cNvPr>
          <p:cNvSpPr/>
          <p:nvPr/>
        </p:nvSpPr>
        <p:spPr>
          <a:xfrm>
            <a:off x="5662863" y="958831"/>
            <a:ext cx="2374983" cy="2374983"/>
          </a:xfrm>
          <a:prstGeom prst="ellipse">
            <a:avLst/>
          </a:prstGeom>
          <a:solidFill>
            <a:schemeClr val="bg2"/>
          </a:solidFill>
          <a:ln w="38100">
            <a:solidFill>
              <a:srgbClr val="EC5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pathways can you take with this subject?</a:t>
            </a:r>
            <a:endParaRPr lang="en-GB" sz="1600" b="1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877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9D6D2F8-8416-DD44-B143-4545650EC1B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5412" y="2216150"/>
            <a:ext cx="2582921" cy="2425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9BBF76-F44C-8548-A670-F8CD7AEC63DB}"/>
              </a:ext>
            </a:extLst>
          </p:cNvPr>
          <p:cNvSpPr txBox="1"/>
          <p:nvPr/>
        </p:nvSpPr>
        <p:spPr>
          <a:xfrm>
            <a:off x="222929" y="1843320"/>
            <a:ext cx="29958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Explore a career as a…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D066B-A5D4-5640-87D3-A10DB6059739}"/>
              </a:ext>
            </a:extLst>
          </p:cNvPr>
          <p:cNvSpPr txBox="1"/>
          <p:nvPr/>
        </p:nvSpPr>
        <p:spPr>
          <a:xfrm>
            <a:off x="222928" y="3139966"/>
            <a:ext cx="3093622" cy="19851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>
                <a:solidFill>
                  <a:srgbClr val="EC5F65"/>
                </a:solidFill>
              </a:rPr>
              <a:t>Here are some example roles and careers linked to</a:t>
            </a:r>
            <a:endParaRPr lang="en-GB" sz="2500" b="1" u="sng">
              <a:solidFill>
                <a:srgbClr val="EC5F65"/>
              </a:solidFill>
              <a:cs typeface="Calibri"/>
            </a:endParaRPr>
          </a:p>
          <a:p>
            <a:endParaRPr lang="en-GB" sz="2400" b="1">
              <a:solidFill>
                <a:schemeClr val="tx2"/>
              </a:solidFill>
              <a:cs typeface="Calibri"/>
            </a:endParaRPr>
          </a:p>
          <a:p>
            <a:r>
              <a:rPr lang="en-GB" sz="2000" b="1" u="sng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 and Social Care</a:t>
            </a:r>
            <a:endParaRPr lang="en-GB" sz="2000" b="1" u="sng">
              <a:solidFill>
                <a:schemeClr val="tx2"/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F4AD7-F118-2F4F-AB9E-A5FBD6F97090}"/>
              </a:ext>
            </a:extLst>
          </p:cNvPr>
          <p:cNvSpPr txBox="1"/>
          <p:nvPr/>
        </p:nvSpPr>
        <p:spPr>
          <a:xfrm>
            <a:off x="7536128" y="1026038"/>
            <a:ext cx="360817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EC5F65"/>
                </a:solidFill>
              </a:rPr>
              <a:t>Paramedic</a:t>
            </a:r>
            <a:endParaRPr lang="en-US">
              <a:solidFill>
                <a:srgbClr val="EC5F65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C53E0D-77AE-3C4D-AFFC-F7353BF321C3}"/>
              </a:ext>
            </a:extLst>
          </p:cNvPr>
          <p:cNvSpPr/>
          <p:nvPr/>
        </p:nvSpPr>
        <p:spPr>
          <a:xfrm>
            <a:off x="9277842" y="2076158"/>
            <a:ext cx="166616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NHS case study</a:t>
            </a:r>
            <a:r>
              <a:rPr lang="en-GB">
                <a:solidFill>
                  <a:schemeClr val="tx2"/>
                </a:solidFill>
              </a:rPr>
              <a:t> 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C94C9-F05E-334B-9F0B-08C6EA5EFF76}"/>
              </a:ext>
            </a:extLst>
          </p:cNvPr>
          <p:cNvSpPr txBox="1"/>
          <p:nvPr/>
        </p:nvSpPr>
        <p:spPr>
          <a:xfrm>
            <a:off x="7581710" y="5192551"/>
            <a:ext cx="350997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EC5F65"/>
                </a:solidFill>
              </a:rPr>
              <a:t>Nursery Assistant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B1387A-B77C-6240-9518-8C45A9E66B9E}"/>
              </a:ext>
            </a:extLst>
          </p:cNvPr>
          <p:cNvSpPr/>
          <p:nvPr/>
        </p:nvSpPr>
        <p:spPr>
          <a:xfrm>
            <a:off x="8655633" y="6018494"/>
            <a:ext cx="264175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C0F003-586B-8247-843B-AD4972815D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2" r="15452"/>
          <a:stretch/>
        </p:blipFill>
        <p:spPr>
          <a:xfrm>
            <a:off x="4179589" y="595010"/>
            <a:ext cx="2496200" cy="2497849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6FF23A-42FB-A541-B768-B6E967D1EA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5" r="16655"/>
          <a:stretch/>
        </p:blipFill>
        <p:spPr>
          <a:xfrm>
            <a:off x="4179589" y="3915442"/>
            <a:ext cx="2499780" cy="2498920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339AB0-AE58-AC5C-BC97-C2030E583E1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0" r="16240"/>
          <a:stretch/>
        </p:blipFill>
        <p:spPr>
          <a:xfrm>
            <a:off x="6415828" y="2220707"/>
            <a:ext cx="2424343" cy="2445568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6391FA-62ED-EE04-B20C-E7F0B1F7F1AB}"/>
              </a:ext>
            </a:extLst>
          </p:cNvPr>
          <p:cNvSpPr txBox="1"/>
          <p:nvPr/>
        </p:nvSpPr>
        <p:spPr>
          <a:xfrm>
            <a:off x="9696240" y="3176778"/>
            <a:ext cx="2495255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EC5F65"/>
                </a:solidFill>
              </a:rPr>
              <a:t>Medicine Management Technician</a:t>
            </a:r>
            <a:endParaRPr lang="en-GB">
              <a:solidFill>
                <a:srgbClr val="595957"/>
              </a:solidFill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59E999-90AA-0AD6-D998-09B0610C2EFD}"/>
              </a:ext>
            </a:extLst>
          </p:cNvPr>
          <p:cNvSpPr/>
          <p:nvPr/>
        </p:nvSpPr>
        <p:spPr>
          <a:xfrm>
            <a:off x="8064408" y="1711684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3BF09-4CE4-D94C-87F9-E86C1A52EC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2529" y="5088633"/>
            <a:ext cx="716726" cy="673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C1FE30-C293-2E43-A22A-F6B768DB2F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9514" y="3091352"/>
            <a:ext cx="716726" cy="673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E2401F-7D24-D64F-80FC-15F8A5E8E5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3133" y="938602"/>
            <a:ext cx="716726" cy="673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1298FB2-44CA-DDDC-6DFE-9410E530E017}"/>
              </a:ext>
            </a:extLst>
          </p:cNvPr>
          <p:cNvSpPr/>
          <p:nvPr/>
        </p:nvSpPr>
        <p:spPr>
          <a:xfrm>
            <a:off x="9736850" y="4398346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53226D-120B-2884-7235-65298AA6E6E0}"/>
              </a:ext>
            </a:extLst>
          </p:cNvPr>
          <p:cNvSpPr/>
          <p:nvPr/>
        </p:nvSpPr>
        <p:spPr>
          <a:xfrm>
            <a:off x="7520122" y="1395008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641AB6-F4F8-7BFB-9494-873EA245B74E}"/>
              </a:ext>
            </a:extLst>
          </p:cNvPr>
          <p:cNvSpPr/>
          <p:nvPr/>
        </p:nvSpPr>
        <p:spPr>
          <a:xfrm>
            <a:off x="7579499" y="5645255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</a:p>
        </p:txBody>
      </p:sp>
    </p:spTree>
    <p:extLst>
      <p:ext uri="{BB962C8B-B14F-4D97-AF65-F5344CB8AC3E}">
        <p14:creationId xmlns:p14="http://schemas.microsoft.com/office/powerpoint/2010/main" val="178630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7AF25403-6A85-9C9D-9E74-CDE9D96296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0"/>
          <a:stretch/>
        </p:blipFill>
        <p:spPr>
          <a:xfrm>
            <a:off x="4854172" y="-1"/>
            <a:ext cx="2735422" cy="194570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19FE208-4447-7720-B74F-9F3C323818A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9821" y="4591032"/>
            <a:ext cx="2735422" cy="25689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2DEFFB8-F0C4-2B46-B7E0-DD755B6F0354}"/>
              </a:ext>
            </a:extLst>
          </p:cNvPr>
          <p:cNvSpPr txBox="1"/>
          <p:nvPr/>
        </p:nvSpPr>
        <p:spPr>
          <a:xfrm>
            <a:off x="9193346" y="1208787"/>
            <a:ext cx="269969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>
                <a:solidFill>
                  <a:srgbClr val="EC5F65"/>
                </a:solidFill>
                <a:cs typeface="Calibri"/>
              </a:rPr>
              <a:t>Occupational Therapy Assistant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3FB12C-B72F-BC40-910D-7BFD2D7DA702}"/>
              </a:ext>
            </a:extLst>
          </p:cNvPr>
          <p:cNvSpPr txBox="1"/>
          <p:nvPr/>
        </p:nvSpPr>
        <p:spPr>
          <a:xfrm>
            <a:off x="9353252" y="5000269"/>
            <a:ext cx="249525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EC5F65"/>
                </a:solidFill>
              </a:rPr>
              <a:t>Health Promotion Specialist</a:t>
            </a:r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4ACDC-75AA-3A42-8F50-E8145BEB3AE5}"/>
              </a:ext>
            </a:extLst>
          </p:cNvPr>
          <p:cNvSpPr txBox="1"/>
          <p:nvPr/>
        </p:nvSpPr>
        <p:spPr>
          <a:xfrm>
            <a:off x="7280129" y="3153451"/>
            <a:ext cx="342673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EC5F65"/>
                </a:solidFill>
              </a:rPr>
              <a:t>Nurse</a:t>
            </a:r>
            <a:endParaRPr lang="en-US">
              <a:solidFill>
                <a:srgbClr val="EC5F65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9EA8A2-73E0-7A4F-8913-A190CAB87A11}"/>
              </a:ext>
            </a:extLst>
          </p:cNvPr>
          <p:cNvSpPr txBox="1"/>
          <p:nvPr/>
        </p:nvSpPr>
        <p:spPr>
          <a:xfrm>
            <a:off x="7280129" y="3605785"/>
            <a:ext cx="178125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US">
              <a:solidFill>
                <a:schemeClr val="tx2"/>
              </a:solidFill>
              <a:cs typeface="Calibri" panose="020F05020202040302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DFAF30-422B-F340-9CD1-E6D8BC407E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6" r="16636"/>
          <a:stretch/>
        </p:blipFill>
        <p:spPr>
          <a:xfrm>
            <a:off x="5990513" y="4116775"/>
            <a:ext cx="2500452" cy="2498129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C5D0DE-2357-3746-A939-D132426D28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0348" y="1174244"/>
            <a:ext cx="716726" cy="673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F1F7A6-5BCF-6246-BF53-2EC7A6EB83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1428" y="3049205"/>
            <a:ext cx="716726" cy="673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9B216A-A119-5A4A-B69B-7C912FE5D2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5826" y="4921891"/>
            <a:ext cx="716726" cy="673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7D204F-FFD1-E14A-A416-FC0F8671D1D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r="16693"/>
          <a:stretch/>
        </p:blipFill>
        <p:spPr>
          <a:xfrm>
            <a:off x="5990513" y="210254"/>
            <a:ext cx="2494168" cy="2494870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B9F6F6-0F13-2A45-9B56-9B41C3BF5E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3" r="12863"/>
          <a:stretch/>
        </p:blipFill>
        <p:spPr>
          <a:xfrm>
            <a:off x="3983485" y="2188236"/>
            <a:ext cx="2494167" cy="2489830"/>
          </a:xfrm>
          <a:prstGeom prst="ellipse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09DD0F1-9FFC-FB23-B65F-4676B6C5970B}"/>
              </a:ext>
            </a:extLst>
          </p:cNvPr>
          <p:cNvSpPr/>
          <p:nvPr/>
        </p:nvSpPr>
        <p:spPr>
          <a:xfrm>
            <a:off x="9191489" y="1845268"/>
            <a:ext cx="23525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0CEECA-0E0B-7194-4AC8-6A5B874E6FB0}"/>
              </a:ext>
            </a:extLst>
          </p:cNvPr>
          <p:cNvSpPr/>
          <p:nvPr/>
        </p:nvSpPr>
        <p:spPr>
          <a:xfrm>
            <a:off x="9370136" y="6158851"/>
            <a:ext cx="1827423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US">
              <a:solidFill>
                <a:schemeClr val="tx2"/>
              </a:solidFill>
              <a:cs typeface="Calibri" panose="020F0502020204030204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524DFC-C754-0F8E-A762-05714FACF4B3}"/>
              </a:ext>
            </a:extLst>
          </p:cNvPr>
          <p:cNvSpPr txBox="1"/>
          <p:nvPr/>
        </p:nvSpPr>
        <p:spPr>
          <a:xfrm>
            <a:off x="9190077" y="2220329"/>
            <a:ext cx="178125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US">
              <a:solidFill>
                <a:schemeClr val="tx2"/>
              </a:solidFill>
              <a:cs typeface="Calibri" panose="020F0502020204030204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26C6DE-E6A6-D81A-557F-2907F288EE15}"/>
              </a:ext>
            </a:extLst>
          </p:cNvPr>
          <p:cNvSpPr/>
          <p:nvPr/>
        </p:nvSpPr>
        <p:spPr>
          <a:xfrm>
            <a:off x="9191489" y="2597371"/>
            <a:ext cx="23525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cs typeface="Calibri" panose="020F0502020204030204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232C8A-D811-A0D4-A329-D16E6881090D}"/>
              </a:ext>
            </a:extLst>
          </p:cNvPr>
          <p:cNvSpPr/>
          <p:nvPr/>
        </p:nvSpPr>
        <p:spPr>
          <a:xfrm>
            <a:off x="8241462" y="3982825"/>
            <a:ext cx="23525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cs typeface="Calibri" panose="020F0502020204030204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E1F9E7-B510-6D41-FE22-D269C054A3C1}"/>
              </a:ext>
            </a:extLst>
          </p:cNvPr>
          <p:cNvSpPr/>
          <p:nvPr/>
        </p:nvSpPr>
        <p:spPr>
          <a:xfrm>
            <a:off x="9369617" y="5833396"/>
            <a:ext cx="23525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cs typeface="Calibri" panose="020F0502020204030204"/>
              <a:hlinkClick r:id="rId1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D27267-DE02-6CA9-80C5-73432E80F98D}"/>
              </a:ext>
            </a:extLst>
          </p:cNvPr>
          <p:cNvSpPr txBox="1"/>
          <p:nvPr/>
        </p:nvSpPr>
        <p:spPr>
          <a:xfrm>
            <a:off x="222929" y="1843320"/>
            <a:ext cx="29958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Explore a career as a…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2A86A6-2FD9-42C7-B539-0F29145B47EC}"/>
              </a:ext>
            </a:extLst>
          </p:cNvPr>
          <p:cNvSpPr txBox="1"/>
          <p:nvPr/>
        </p:nvSpPr>
        <p:spPr>
          <a:xfrm>
            <a:off x="222928" y="3139966"/>
            <a:ext cx="3093622" cy="19851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>
                <a:solidFill>
                  <a:srgbClr val="EC5F65"/>
                </a:solidFill>
              </a:rPr>
              <a:t>Here are some example roles and careers linked to</a:t>
            </a:r>
            <a:endParaRPr lang="en-GB" sz="2500" b="1" u="sng">
              <a:solidFill>
                <a:srgbClr val="EC5F65"/>
              </a:solidFill>
              <a:cs typeface="Calibri"/>
            </a:endParaRPr>
          </a:p>
          <a:p>
            <a:endParaRPr lang="en-GB" sz="2400" b="1">
              <a:solidFill>
                <a:schemeClr val="tx2"/>
              </a:solidFill>
              <a:cs typeface="Calibri"/>
            </a:endParaRPr>
          </a:p>
          <a:p>
            <a:r>
              <a:rPr lang="en-GB" sz="2000" b="1" u="sng">
                <a:solidFill>
                  <a:schemeClr val="tx2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 and Social Care</a:t>
            </a:r>
            <a:endParaRPr lang="en-GB" sz="2000" b="1" u="sng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950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24812E-F911-7847-B13C-AECDA1565763}"/>
              </a:ext>
            </a:extLst>
          </p:cNvPr>
          <p:cNvSpPr/>
          <p:nvPr/>
        </p:nvSpPr>
        <p:spPr>
          <a:xfrm>
            <a:off x="4012022" y="3591340"/>
            <a:ext cx="3728047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26EAFF-5604-C24B-AAF5-C81392A0FA8D}"/>
              </a:ext>
            </a:extLst>
          </p:cNvPr>
          <p:cNvSpPr/>
          <p:nvPr/>
        </p:nvSpPr>
        <p:spPr>
          <a:xfrm>
            <a:off x="433136" y="3591340"/>
            <a:ext cx="3321763" cy="2743200"/>
          </a:xfrm>
          <a:prstGeom prst="rect">
            <a:avLst/>
          </a:prstGeom>
          <a:solidFill>
            <a:srgbClr val="EC5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7930A-B75A-ED47-B671-F64D82EA86D6}"/>
              </a:ext>
            </a:extLst>
          </p:cNvPr>
          <p:cNvSpPr txBox="1"/>
          <p:nvPr/>
        </p:nvSpPr>
        <p:spPr>
          <a:xfrm>
            <a:off x="433136" y="1572459"/>
            <a:ext cx="64652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Discover more about the role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5741-4222-1949-B149-FF751E1EE3B7}"/>
              </a:ext>
            </a:extLst>
          </p:cNvPr>
          <p:cNvSpPr txBox="1"/>
          <p:nvPr/>
        </p:nvSpPr>
        <p:spPr>
          <a:xfrm>
            <a:off x="433136" y="2418342"/>
            <a:ext cx="664352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>
                <a:solidFill>
                  <a:schemeClr val="tx2"/>
                </a:solidFill>
              </a:rPr>
              <a:t>Explore careers using </a:t>
            </a:r>
            <a:r>
              <a:rPr lang="en-GB" sz="200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Careers Service </a:t>
            </a:r>
            <a:r>
              <a:rPr lang="en-GB" sz="2000">
                <a:solidFill>
                  <a:schemeClr val="tx2"/>
                </a:solidFill>
              </a:rPr>
              <a:t>and find out about what jobs involve and how they are right for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52478-F4E4-674F-83ED-41A1DFBAAF9D}"/>
              </a:ext>
            </a:extLst>
          </p:cNvPr>
          <p:cNvSpPr/>
          <p:nvPr/>
        </p:nvSpPr>
        <p:spPr>
          <a:xfrm>
            <a:off x="475309" y="3621759"/>
            <a:ext cx="3232309" cy="270843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>
                <a:solidFill>
                  <a:schemeClr val="bg2"/>
                </a:solidFill>
              </a:rPr>
              <a:t>Includes: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 sz="800">
                <a:solidFill>
                  <a:schemeClr val="bg2"/>
                </a:solidFill>
              </a:rPr>
              <a:t>  </a:t>
            </a:r>
            <a:endParaRPr lang="en-GB" sz="80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Average salary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Typical hours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Work patterns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Pathways/How to become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Essential Skills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Daily tasks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cs typeface="Calibri"/>
              </a:rPr>
              <a:t>Career path and progression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cs typeface="Calibri"/>
              </a:rPr>
              <a:t>Current opportunities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A288C-13D7-1643-88DB-D59DCD4DDD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591" y="2417966"/>
            <a:ext cx="3650457" cy="3913941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463CFE-DA5B-6341-BEAE-A0CCD088C9F2}"/>
              </a:ext>
            </a:extLst>
          </p:cNvPr>
          <p:cNvSpPr txBox="1"/>
          <p:nvPr/>
        </p:nvSpPr>
        <p:spPr>
          <a:xfrm>
            <a:off x="4152883" y="3626281"/>
            <a:ext cx="3440626" cy="21544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>
                <a:solidFill>
                  <a:schemeClr val="bg2"/>
                </a:solidFill>
              </a:rPr>
              <a:t>Research Ideas: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endParaRPr lang="en-GB" sz="800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Paramedic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Medicine Management Technician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Nursery Assistant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Occupational Therapist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Nursing careers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 Promotion Specialist</a:t>
            </a:r>
            <a:endParaRPr lang="en-GB">
              <a:solidFill>
                <a:schemeClr val="bg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9086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569565-4424-D488-961C-4A92F1C3A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08" y="96400"/>
            <a:ext cx="12141200" cy="683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8E418-6272-C670-91B8-F317DEE39B8A}"/>
              </a:ext>
            </a:extLst>
          </p:cNvPr>
          <p:cNvSpPr txBox="1"/>
          <p:nvPr/>
        </p:nvSpPr>
        <p:spPr>
          <a:xfrm>
            <a:off x="5759972" y="1312696"/>
            <a:ext cx="84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GCSE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E7EAC-F7E9-A2D5-C3B2-6AD9102D4D92}"/>
              </a:ext>
            </a:extLst>
          </p:cNvPr>
          <p:cNvSpPr txBox="1"/>
          <p:nvPr/>
        </p:nvSpPr>
        <p:spPr>
          <a:xfrm>
            <a:off x="1510717" y="2574672"/>
            <a:ext cx="147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A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B8EB6-35D2-7B53-93AE-5DA4FF4A1E08}"/>
              </a:ext>
            </a:extLst>
          </p:cNvPr>
          <p:cNvSpPr txBox="1"/>
          <p:nvPr/>
        </p:nvSpPr>
        <p:spPr>
          <a:xfrm>
            <a:off x="4336955" y="2574672"/>
            <a:ext cx="95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T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5B0F8-C6AF-25DB-BAA6-C9F3E9307F47}"/>
              </a:ext>
            </a:extLst>
          </p:cNvPr>
          <p:cNvSpPr txBox="1"/>
          <p:nvPr/>
        </p:nvSpPr>
        <p:spPr>
          <a:xfrm>
            <a:off x="6149752" y="2614373"/>
            <a:ext cx="2746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Vocational/Technical Qualification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88D06-AE83-5C09-E961-961EBAF10F2F}"/>
              </a:ext>
            </a:extLst>
          </p:cNvPr>
          <p:cNvSpPr txBox="1"/>
          <p:nvPr/>
        </p:nvSpPr>
        <p:spPr>
          <a:xfrm>
            <a:off x="9617794" y="2594826"/>
            <a:ext cx="168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Apprenticeship</a:t>
            </a:r>
            <a:endParaRPr lang="en-US" sz="1200" b="1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E0B94A-A976-A51B-37FD-0A2D1C07BF68}"/>
              </a:ext>
            </a:extLst>
          </p:cNvPr>
          <p:cNvSpPr txBox="1"/>
          <p:nvPr/>
        </p:nvSpPr>
        <p:spPr>
          <a:xfrm>
            <a:off x="1510717" y="3956300"/>
            <a:ext cx="112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Degree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B459D-A9D8-44B4-CB75-5218EDDD9D09}"/>
              </a:ext>
            </a:extLst>
          </p:cNvPr>
          <p:cNvSpPr txBox="1"/>
          <p:nvPr/>
        </p:nvSpPr>
        <p:spPr>
          <a:xfrm>
            <a:off x="4938410" y="3935851"/>
            <a:ext cx="274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Level 4/5 qualifications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69F26-E3A4-6B04-BD8E-7F9BB17A11C0}"/>
              </a:ext>
            </a:extLst>
          </p:cNvPr>
          <p:cNvSpPr txBox="1"/>
          <p:nvPr/>
        </p:nvSpPr>
        <p:spPr>
          <a:xfrm>
            <a:off x="9214338" y="3950011"/>
            <a:ext cx="2373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Higher apprenticeships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F2A67-3456-4E0E-CD74-B3AEEA5B7693}"/>
              </a:ext>
            </a:extLst>
          </p:cNvPr>
          <p:cNvSpPr txBox="1"/>
          <p:nvPr/>
        </p:nvSpPr>
        <p:spPr>
          <a:xfrm>
            <a:off x="9104258" y="4739172"/>
            <a:ext cx="255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Degree apprenticeships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6C090-8112-B864-17E7-33AE03120E22}"/>
              </a:ext>
            </a:extLst>
          </p:cNvPr>
          <p:cNvSpPr txBox="1"/>
          <p:nvPr/>
        </p:nvSpPr>
        <p:spPr>
          <a:xfrm>
            <a:off x="3689335" y="5895748"/>
            <a:ext cx="5144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Initial Teacher Training (ITT) with qualified teacher status (QTS)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117A39-5342-5074-E3AD-7ECF48CEB645}"/>
              </a:ext>
            </a:extLst>
          </p:cNvPr>
          <p:cNvSpPr txBox="1"/>
          <p:nvPr/>
        </p:nvSpPr>
        <p:spPr>
          <a:xfrm>
            <a:off x="5629682" y="6410740"/>
            <a:ext cx="110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Teacher</a:t>
            </a:r>
            <a:endParaRPr lang="en-US" sz="1600" b="1">
              <a:solidFill>
                <a:schemeClr val="bg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9D01F8-15D5-3AFD-53B5-65140555A8C8}"/>
              </a:ext>
            </a:extLst>
          </p:cNvPr>
          <p:cNvSpPr/>
          <p:nvPr/>
        </p:nvSpPr>
        <p:spPr>
          <a:xfrm>
            <a:off x="870284" y="1698955"/>
            <a:ext cx="1071797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2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 there are different routes you can take to be a teacher there are a few essential things that you will need:</a:t>
            </a:r>
          </a:p>
          <a:p>
            <a:pPr algn="ctr"/>
            <a:r>
              <a:rPr lang="en-GB" sz="1200" b="1">
                <a:solidFill>
                  <a:schemeClr val="bg2"/>
                </a:solidFill>
                <a:latin typeface="Calibri"/>
                <a:cs typeface="Calibri"/>
              </a:rPr>
              <a:t>• A minimum GCSE Grade 4 or above in English and maths (plus science if you want to teach primary) </a:t>
            </a:r>
          </a:p>
          <a:p>
            <a:pPr algn="ctr"/>
            <a:r>
              <a:rPr lang="en-GB" sz="12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degree or equivalent qualification</a:t>
            </a:r>
            <a:endParaRPr lang="en-GB" sz="1200" b="1">
              <a:solidFill>
                <a:schemeClr val="bg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03DE10-665E-25A2-93C1-1928158589BE}"/>
              </a:ext>
            </a:extLst>
          </p:cNvPr>
          <p:cNvSpPr/>
          <p:nvPr/>
        </p:nvSpPr>
        <p:spPr>
          <a:xfrm>
            <a:off x="550688" y="2998489"/>
            <a:ext cx="25169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A levels are 2 years of study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2D34CD-5984-36D6-B28E-A556BF931E8D}"/>
              </a:ext>
            </a:extLst>
          </p:cNvPr>
          <p:cNvSpPr/>
          <p:nvPr/>
        </p:nvSpPr>
        <p:spPr>
          <a:xfrm>
            <a:off x="3372893" y="2952175"/>
            <a:ext cx="2780043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T Levels are nationally recognised, technical qualifications for 16–19-year-olds. Designed by leading employers, one T Level is equivalent in size to 3 A levels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A7B2F4-9CA9-BAF9-86C3-9C33A6349122}"/>
              </a:ext>
            </a:extLst>
          </p:cNvPr>
          <p:cNvSpPr/>
          <p:nvPr/>
        </p:nvSpPr>
        <p:spPr>
          <a:xfrm>
            <a:off x="6212456" y="2952175"/>
            <a:ext cx="2621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These include BTEC, Applied General Qualifications (AGQ) and Vocational Technical Qualifications (VTQ) – all at Level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17495-B743-2111-5FCA-E0566C15616E}"/>
              </a:ext>
            </a:extLst>
          </p:cNvPr>
          <p:cNvSpPr/>
          <p:nvPr/>
        </p:nvSpPr>
        <p:spPr>
          <a:xfrm>
            <a:off x="9032048" y="2927423"/>
            <a:ext cx="2663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Apprenticeships are jobs which combine practical work and study. Intermediate is Level 2, Advanced is Level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F1A22F-1018-96F9-3926-99A451AB4BC5}"/>
              </a:ext>
            </a:extLst>
          </p:cNvPr>
          <p:cNvSpPr/>
          <p:nvPr/>
        </p:nvSpPr>
        <p:spPr>
          <a:xfrm>
            <a:off x="528313" y="4323673"/>
            <a:ext cx="2663672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>
                <a:solidFill>
                  <a:schemeClr val="bg2"/>
                </a:solidFill>
              </a:rPr>
              <a:t>Complete a degree course</a:t>
            </a:r>
            <a:br>
              <a:rPr lang="en-GB" sz="1100" b="1">
                <a:solidFill>
                  <a:schemeClr val="bg2"/>
                </a:solidFill>
              </a:rPr>
            </a:br>
            <a:endParaRPr lang="en-GB" sz="600" b="1">
              <a:solidFill>
                <a:schemeClr val="bg2"/>
              </a:solidFill>
            </a:endParaRPr>
          </a:p>
          <a:p>
            <a:r>
              <a:rPr lang="en-GB" sz="1100">
                <a:solidFill>
                  <a:schemeClr val="bg2"/>
                </a:solidFill>
              </a:rPr>
              <a:t>It is possible to get QTS as part of an undergraduate degree, for example:</a:t>
            </a:r>
          </a:p>
          <a:p>
            <a:br>
              <a:rPr lang="en-GB" sz="400">
                <a:solidFill>
                  <a:schemeClr val="bg2"/>
                </a:solidFill>
              </a:rPr>
            </a:br>
            <a:r>
              <a:rPr lang="en-GB" sz="1100">
                <a:solidFill>
                  <a:schemeClr val="bg2"/>
                </a:solidFill>
              </a:rPr>
              <a:t>• Bachelor of Arts (BA) with QTS</a:t>
            </a:r>
          </a:p>
          <a:p>
            <a:r>
              <a:rPr lang="en-GB" sz="1100">
                <a:solidFill>
                  <a:schemeClr val="bg2"/>
                </a:solidFill>
              </a:rPr>
              <a:t>• Bachelor of Education (</a:t>
            </a:r>
            <a:r>
              <a:rPr lang="en-GB" sz="1100" err="1">
                <a:solidFill>
                  <a:schemeClr val="bg2"/>
                </a:solidFill>
              </a:rPr>
              <a:t>BEd</a:t>
            </a:r>
            <a:r>
              <a:rPr lang="en-GB" sz="1100">
                <a:solidFill>
                  <a:schemeClr val="bg2"/>
                </a:solidFill>
              </a:rPr>
              <a:t>) with QTS</a:t>
            </a:r>
          </a:p>
          <a:p>
            <a:r>
              <a:rPr lang="en-GB" sz="1100">
                <a:solidFill>
                  <a:schemeClr val="bg2"/>
                </a:solidFill>
              </a:rPr>
              <a:t>• Bachelor of Science (BSc) with QTS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E96F54-F170-4363-4071-6904B13407EA}"/>
              </a:ext>
            </a:extLst>
          </p:cNvPr>
          <p:cNvSpPr/>
          <p:nvPr/>
        </p:nvSpPr>
        <p:spPr>
          <a:xfrm>
            <a:off x="3400419" y="4338640"/>
            <a:ext cx="5345724" cy="115416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Complete a L4/5 course and top up to a degree – L4/5 includes Certificate of HE, Diploma of HE, Higher Technical Qualification (HTQ), HNC, HND and Foundation degrees</a:t>
            </a:r>
            <a:endParaRPr lang="en-GB" sz="900">
              <a:solidFill>
                <a:schemeClr val="bg2"/>
              </a:solidFill>
            </a:endParaRPr>
          </a:p>
          <a:p>
            <a:br>
              <a:rPr lang="en-GB" sz="900">
                <a:solidFill>
                  <a:schemeClr val="bg2"/>
                </a:solidFill>
              </a:rPr>
            </a:br>
            <a:endParaRPr lang="en-GB" sz="900">
              <a:solidFill>
                <a:schemeClr val="bg2"/>
              </a:solidFill>
            </a:endParaRPr>
          </a:p>
          <a:p>
            <a:br>
              <a:rPr lang="en-GB" sz="900">
                <a:solidFill>
                  <a:schemeClr val="bg2"/>
                </a:solidFill>
              </a:rPr>
            </a:br>
            <a:endParaRPr lang="en-GB" sz="900">
              <a:solidFill>
                <a:schemeClr val="bg2"/>
              </a:solidFill>
            </a:endParaRPr>
          </a:p>
          <a:p>
            <a:r>
              <a:rPr lang="en-GB" sz="1100">
                <a:solidFill>
                  <a:schemeClr val="bg2"/>
                </a:solidFill>
              </a:rPr>
              <a:t>Top up to a degree (Level 6) in a year of full-time study</a:t>
            </a:r>
            <a:endParaRPr lang="en-GB" sz="1100">
              <a:solidFill>
                <a:schemeClr val="bg2"/>
              </a:solidFill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3CE2D9-6567-A8EE-8055-6063064D40E8}"/>
              </a:ext>
            </a:extLst>
          </p:cNvPr>
          <p:cNvSpPr/>
          <p:nvPr/>
        </p:nvSpPr>
        <p:spPr>
          <a:xfrm>
            <a:off x="9091006" y="4321508"/>
            <a:ext cx="25169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Higher level apprenticeship (foundation degree / Level 5)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DADF8-B748-EC63-DC06-FAB03A740FD7}"/>
              </a:ext>
            </a:extLst>
          </p:cNvPr>
          <p:cNvSpPr/>
          <p:nvPr/>
        </p:nvSpPr>
        <p:spPr>
          <a:xfrm>
            <a:off x="9104258" y="5067073"/>
            <a:ext cx="26636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Degree apprenticeship </a:t>
            </a:r>
          </a:p>
          <a:p>
            <a:r>
              <a:rPr lang="en-GB" sz="1100">
                <a:solidFill>
                  <a:schemeClr val="bg2"/>
                </a:solidFill>
              </a:rPr>
              <a:t>(Level 6-7). There is a Level 6 Teaching apprenticeship programme</a:t>
            </a:r>
          </a:p>
        </p:txBody>
      </p:sp>
      <p:pic>
        <p:nvPicPr>
          <p:cNvPr id="24" name="Picture 23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BBECECB4-36A1-A27E-5407-728C2E85CF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412480" y="273455"/>
            <a:ext cx="1552874" cy="78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6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2F6CA7-58EE-2772-023C-49D591D1D2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 b="65570"/>
          <a:stretch/>
        </p:blipFill>
        <p:spPr>
          <a:xfrm>
            <a:off x="0" y="4347739"/>
            <a:ext cx="12630912" cy="25102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568AA6-48B1-0049-BAB4-C4479D9CE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6946" y="2324271"/>
            <a:ext cx="4512148" cy="1741625"/>
          </a:xfrm>
          <a:prstGeom prst="rect">
            <a:avLst/>
          </a:prstGeom>
        </p:spPr>
      </p:pic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895E31F-B931-D94E-81CD-458F457C14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917" y="2668919"/>
            <a:ext cx="2603930" cy="105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9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End slid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o breakout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reakout - half pag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ca23ed-fdba-4544-8426-dc162b381dbf" xsi:nil="true"/>
    <lcf76f155ced4ddcb4097134ff3c332f xmlns="537c5f05-cdad-425f-aad0-0d3c32d95df6">
      <Terms xmlns="http://schemas.microsoft.com/office/infopath/2007/PartnerControls"/>
    </lcf76f155ced4ddcb4097134ff3c332f>
    <ad0f4458c755473bb0deeefe88ee5d03 xmlns="537c5f05-cdad-425f-aad0-0d3c32d95df6">
      <Terms xmlns="http://schemas.microsoft.com/office/infopath/2007/PartnerControls"/>
    </ad0f4458c755473bb0deeefe88ee5d03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240089F4EC45469A28A09DB9281528" ma:contentTypeVersion="18" ma:contentTypeDescription="Create a new document." ma:contentTypeScope="" ma:versionID="a1adb2c8f62d6cf7579b6a7d877348cb">
  <xsd:schema xmlns:xsd="http://www.w3.org/2001/XMLSchema" xmlns:xs="http://www.w3.org/2001/XMLSchema" xmlns:p="http://schemas.microsoft.com/office/2006/metadata/properties" xmlns:ns2="537c5f05-cdad-425f-aad0-0d3c32d95df6" xmlns:ns3="75ca23ed-fdba-4544-8426-dc162b381dbf" targetNamespace="http://schemas.microsoft.com/office/2006/metadata/properties" ma:root="true" ma:fieldsID="447ec897873e89eabd3d7842368b06fe" ns2:_="" ns3:_="">
    <xsd:import namespace="537c5f05-cdad-425f-aad0-0d3c32d95df6"/>
    <xsd:import namespace="75ca23ed-fdba-4544-8426-dc162b381dbf"/>
    <xsd:element name="properties">
      <xsd:complexType>
        <xsd:sequence>
          <xsd:element name="documentManagement">
            <xsd:complexType>
              <xsd:all>
                <xsd:element ref="ns2:ad0f4458c755473bb0deeefe88ee5d03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c5f05-cdad-425f-aad0-0d3c32d95df6" elementFormDefault="qualified">
    <xsd:import namespace="http://schemas.microsoft.com/office/2006/documentManagement/types"/>
    <xsd:import namespace="http://schemas.microsoft.com/office/infopath/2007/PartnerControls"/>
    <xsd:element name="ad0f4458c755473bb0deeefe88ee5d03" ma:index="9" nillable="true" ma:taxonomy="true" ma:internalName="ad0f4458c755473bb0deeefe88ee5d03" ma:taxonomyFieldName="Document_x0020_Type" ma:displayName="Document Type" ma:default="" ma:fieldId="{ad0f4458-c755-473b-b0de-eefe88ee5d03}" ma:sspId="f6e0c83f-acaa-4304-b138-9c5a9482c26e" ma:termSetId="78ac366d-73ed-452a-8a2f-816ad01162f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f6e0c83f-acaa-4304-b138-9c5a9482c2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a23ed-fdba-4544-8426-dc162b381db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6916485-7e95-4a10-8beb-ad03f6a8e634}" ma:internalName="TaxCatchAll" ma:showField="CatchAllData" ma:web="75ca23ed-fdba-4544-8426-dc162b381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721283-21C3-49A6-937B-6314E51AAF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779049-4F17-4D64-978D-4C862B6C874B}">
  <ds:schemaRefs>
    <ds:schemaRef ds:uri="0b7998e6-b82a-4691-8b94-178a4ba284ea"/>
    <ds:schemaRef ds:uri="75ca23ed-fdba-4544-8426-dc162b381db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a6d796ba-87e0-471c-81e6-24e32029e591"/>
    <ds:schemaRef ds:uri="537c5f05-cdad-425f-aad0-0d3c32d95df6"/>
  </ds:schemaRefs>
</ds:datastoreItem>
</file>

<file path=customXml/itemProps3.xml><?xml version="1.0" encoding="utf-8"?>
<ds:datastoreItem xmlns:ds="http://schemas.openxmlformats.org/officeDocument/2006/customXml" ds:itemID="{C883367B-B65C-4D71-9646-52A66ABCF4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7c5f05-cdad-425f-aad0-0d3c32d95df6"/>
    <ds:schemaRef ds:uri="75ca23ed-fdba-4544-8426-dc162b381d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597</Words>
  <Application>Microsoft Office PowerPoint</Application>
  <PresentationFormat>Widescreen</PresentationFormat>
  <Paragraphs>97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Lato</vt:lpstr>
      <vt:lpstr>office theme</vt:lpstr>
      <vt:lpstr>4_End slide</vt:lpstr>
      <vt:lpstr>Breakout - one third</vt:lpstr>
      <vt:lpstr>No breakout</vt:lpstr>
      <vt:lpstr>Breakout - half page</vt:lpstr>
      <vt:lpstr>Breakout - one third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Leanne Edwards</dc:creator>
  <cp:keywords/>
  <dc:description/>
  <cp:lastModifiedBy>Leanne Edwards</cp:lastModifiedBy>
  <cp:revision>7</cp:revision>
  <dcterms:created xsi:type="dcterms:W3CDTF">2022-04-04T12:54:06Z</dcterms:created>
  <dcterms:modified xsi:type="dcterms:W3CDTF">2025-03-27T12:45:10Z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0x01010046330508EED1774E83FAD29B4E5B1988</vt:lpwstr>
  </property>
  <property fmtid="{D5CDD505-2E9C-101B-9397-08002B2CF9AE}" pid="3" name="Document Type">
    <vt:lpwstr/>
  </property>
  <property fmtid="{D5CDD505-2E9C-101B-9397-08002B2CF9AE}" pid="4" name="MediaServiceImageTags">
    <vt:lpwstr/>
  </property>
</Properties>
</file>