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16"/>
  </p:notesMasterIdLst>
  <p:sldIdLst>
    <p:sldId id="266" r:id="rId10"/>
    <p:sldId id="265" r:id="rId11"/>
    <p:sldId id="285" r:id="rId12"/>
    <p:sldId id="263" r:id="rId13"/>
    <p:sldId id="262" r:id="rId14"/>
    <p:sldId id="296" r:id="rId1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0E6878-5A3F-474C-9025-DB6C8C33C226}">
          <p14:sldIdLst>
            <p14:sldId id="266"/>
            <p14:sldId id="265"/>
            <p14:sldId id="285"/>
            <p14:sldId id="263"/>
            <p14:sldId id="262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FB6E9FBE-6266-6B15-6B88-4629FD001FD4}" name="Philippa Hartley" initials="PH" userId="S::phartley@careersandenterprise.co.uk::2a2506f4-19e7-4777-8767-f0efb84bcc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94"/>
    <a:srgbClr val="E5362A"/>
    <a:srgbClr val="EC6E28"/>
    <a:srgbClr val="F7B232"/>
    <a:srgbClr val="E95F3F"/>
    <a:srgbClr val="EC5F65"/>
    <a:srgbClr val="525E93"/>
    <a:srgbClr val="91C155"/>
    <a:srgbClr val="D7EAEA"/>
    <a:srgbClr val="EE85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2EE3D1-8762-4E86-A5A0-432D965DFA60}" v="2" dt="2022-10-28T12:37:43.5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3/27/2025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585757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9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C8516-3DD5-D44E-9CC8-918E6E987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98" y="207391"/>
            <a:ext cx="3220048" cy="124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J6LtABooE2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nmr6v4" TargetMode="External"/><Relationship Id="rId13" Type="http://schemas.openxmlformats.org/officeDocument/2006/relationships/hyperlink" Target="https://www.bbc.co.uk/bitesize/articles/zfd8nrd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12" Type="http://schemas.openxmlformats.org/officeDocument/2006/relationships/hyperlink" Target="https://www.bbc.co.uk/bitesize/articles/znxkpg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11" Type="http://schemas.openxmlformats.org/officeDocument/2006/relationships/hyperlink" Target="https://www.youtube.com/watch?v=yufIOrN2yl8" TargetMode="External"/><Relationship Id="rId5" Type="http://schemas.openxmlformats.org/officeDocument/2006/relationships/image" Target="../media/image10.jpeg"/><Relationship Id="rId10" Type="http://schemas.openxmlformats.org/officeDocument/2006/relationships/hyperlink" Target="https://www.firstcareers.co.uk/careers/what-does-a-model-maker-do/" TargetMode="External"/><Relationship Id="rId4" Type="http://schemas.openxmlformats.org/officeDocument/2006/relationships/hyperlink" Target="https://www.bbc.co.uk/bitesize/tags/zn7h8xs/jobs-that-use-design-and-technology/1" TargetMode="External"/><Relationship Id="rId9" Type="http://schemas.openxmlformats.org/officeDocument/2006/relationships/hyperlink" Target="https://www.bbc.co.uk/bitesize/articles/zkrmrj6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SakkY_ORQY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bbc.co.uk/bitesize/articles/zvfq8x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11" Type="http://schemas.openxmlformats.org/officeDocument/2006/relationships/hyperlink" Target="https://www.bbc.co.uk/bitesize/tags/zn7h8xs/jobs-that-use-design-and-technology/1" TargetMode="External"/><Relationship Id="rId5" Type="http://schemas.openxmlformats.org/officeDocument/2006/relationships/image" Target="../media/image14.jpeg"/><Relationship Id="rId10" Type="http://schemas.openxmlformats.org/officeDocument/2006/relationships/hyperlink" Target="https://www.bbc.co.uk/bitesize/articles/zfwnjhv" TargetMode="External"/><Relationship Id="rId4" Type="http://schemas.openxmlformats.org/officeDocument/2006/relationships/image" Target="../media/image13.jpeg"/><Relationship Id="rId9" Type="http://schemas.openxmlformats.org/officeDocument/2006/relationships/hyperlink" Target="https://www.bbc.co.uk/bitesize/articles/zm2rvk7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design-and-development-engineer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architectural-technologis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product-designer" TargetMode="External"/><Relationship Id="rId5" Type="http://schemas.openxmlformats.org/officeDocument/2006/relationships/hyperlink" Target="https://nationalcareers.service.gov.uk/job-profiles/carpenter" TargetMode="External"/><Relationship Id="rId10" Type="http://schemas.openxmlformats.org/officeDocument/2006/relationships/hyperlink" Target="https://nationalcareers.service.gov.uk/job-profiles/packaging-technologist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nationalcareers.service.gov.uk/job-profiles/ux-design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F052F0-9CD1-4F50-A5FF-01F325B78F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059905" y="5021921"/>
            <a:ext cx="6366118" cy="1349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500" b="1">
                <a:solidFill>
                  <a:srgbClr val="006A94"/>
                </a:solidFill>
              </a:rPr>
              <a:t>Where can studying Product Design take you?</a:t>
            </a:r>
          </a:p>
          <a:p>
            <a:pPr marL="0" indent="0">
              <a:buNone/>
            </a:pPr>
            <a:r>
              <a:rPr lang="en-GB" sz="1800">
                <a:solidFill>
                  <a:srgbClr val="00A8A6"/>
                </a:solidFill>
              </a:rPr>
              <a:t>Highlighting the relevance of Product Design to future careers and opportunities</a:t>
            </a:r>
            <a:endParaRPr lang="en-GB" sz="1800">
              <a:solidFill>
                <a:srgbClr val="00A8A6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3DCB7-FE00-604F-B7B6-CB176C6E4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58" y="4621731"/>
            <a:ext cx="4512148" cy="1741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671B0A-7B85-D394-43DA-99B17BF1A8F3}"/>
              </a:ext>
            </a:extLst>
          </p:cNvPr>
          <p:cNvSpPr/>
          <p:nvPr/>
        </p:nvSpPr>
        <p:spPr>
          <a:xfrm>
            <a:off x="0" y="571"/>
            <a:ext cx="12192000" cy="4285672"/>
          </a:xfrm>
          <a:prstGeom prst="rect">
            <a:avLst/>
          </a:prstGeom>
          <a:solidFill>
            <a:srgbClr val="006A94">
              <a:alpha val="49804"/>
            </a:srgbClr>
          </a:solidFill>
          <a:ln>
            <a:solidFill>
              <a:srgbClr val="155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grate&#10;&#10;Description automatically generated">
            <a:extLst>
              <a:ext uri="{FF2B5EF4-FFF2-40B4-BE49-F238E27FC236}">
                <a16:creationId xmlns:a16="http://schemas.microsoft.com/office/drawing/2014/main" id="{08498A3A-3D53-624E-A04B-CA418504A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8787"/>
          <a:stretch/>
        </p:blipFill>
        <p:spPr>
          <a:xfrm>
            <a:off x="0" y="0"/>
            <a:ext cx="12192003" cy="43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7E0234-26DD-7242-B4DB-2FB2BA90BC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r="8430"/>
          <a:stretch/>
        </p:blipFill>
        <p:spPr>
          <a:xfrm>
            <a:off x="5083874" y="1380711"/>
            <a:ext cx="7108126" cy="45339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9604391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6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skills do you think you might need for these roles?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9604391" y="1026820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do you think these roles involve (daily task, etc.)?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239408" y="1844435"/>
            <a:ext cx="52297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Why Product Design matters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7632934" y="2603301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6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careers can you think of that use Product Design?</a:t>
            </a:r>
            <a:endParaRPr lang="en-GB" sz="1600" b="1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8C8AE-AB4D-044D-99D4-7328ABAFD045}"/>
              </a:ext>
            </a:extLst>
          </p:cNvPr>
          <p:cNvSpPr txBox="1"/>
          <p:nvPr/>
        </p:nvSpPr>
        <p:spPr>
          <a:xfrm>
            <a:off x="239409" y="3274716"/>
            <a:ext cx="4127139" cy="278537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006A94"/>
                </a:solidFill>
              </a:rPr>
              <a:t>Have you ever considered where studying Product Design can take you? </a:t>
            </a:r>
          </a:p>
          <a:p>
            <a:endParaRPr lang="en-GB" sz="2000">
              <a:solidFill>
                <a:schemeClr val="accent2"/>
              </a:solidFill>
              <a:cs typeface="Calibri"/>
            </a:endParaRPr>
          </a:p>
          <a:p>
            <a:r>
              <a:rPr lang="en-GB" sz="2000">
                <a:solidFill>
                  <a:schemeClr val="tx2"/>
                </a:solidFill>
              </a:rPr>
              <a:t>Today, we’ll be exploring some of </a:t>
            </a:r>
            <a:br>
              <a:rPr lang="en-GB" sz="2000"/>
            </a:br>
            <a:r>
              <a:rPr lang="en-GB" sz="2000">
                <a:solidFill>
                  <a:schemeClr val="tx2"/>
                </a:solidFill>
              </a:rPr>
              <a:t>the career opportunities that are available to you, as well as the various pathways you can take to get there.</a:t>
            </a:r>
            <a:endParaRPr lang="en-GB" sz="2000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5662864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Why is Product Design an </a:t>
            </a:r>
            <a:endParaRPr lang="en-GB">
              <a:solidFill>
                <a:schemeClr val="tx2"/>
              </a:solidFill>
            </a:endParaRPr>
          </a:p>
          <a:p>
            <a:pPr algn="ctr"/>
            <a:r>
              <a:rPr lang="en-GB" sz="1600" b="1">
                <a:solidFill>
                  <a:schemeClr val="tx2"/>
                </a:solidFill>
              </a:rPr>
              <a:t>important subject?</a:t>
            </a:r>
            <a:endParaRPr lang="en-GB">
              <a:solidFill>
                <a:schemeClr val="tx2"/>
              </a:solidFill>
              <a:cs typeface="Calibri"/>
            </a:endParaRP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 Design matters</a:t>
            </a:r>
            <a:r>
              <a:rPr lang="en-GB" sz="1100" b="1">
                <a:solidFill>
                  <a:schemeClr val="tx2"/>
                </a:solidFill>
                <a:ea typeface="+mn-lt"/>
                <a:cs typeface="+mn-lt"/>
              </a:rPr>
              <a:t>  - The School of Life - YouTube</a:t>
            </a:r>
            <a:endParaRPr lang="en-GB">
              <a:solidFill>
                <a:schemeClr val="tx2"/>
              </a:solidFill>
              <a:cs typeface="Calibri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5662863" y="958831"/>
            <a:ext cx="2374983" cy="2374983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6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pathways can you take with this subject?</a:t>
            </a:r>
            <a:endParaRPr lang="en-GB" sz="1600" b="1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D6D2F8-8416-DD44-B143-4545650EC1B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412" y="2216150"/>
            <a:ext cx="2582921" cy="2425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249205" y="1869596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249204" y="3389586"/>
            <a:ext cx="2646933" cy="20159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006A94"/>
                </a:solidFill>
              </a:rPr>
              <a:t>Here are some example roles and careers linked to</a:t>
            </a:r>
            <a:endParaRPr lang="en-GB" sz="2500" b="1" u="sng">
              <a:solidFill>
                <a:srgbClr val="006A94"/>
              </a:solidFill>
            </a:endParaRPr>
          </a:p>
          <a:p>
            <a:endParaRPr lang="en-GB" sz="2500" b="1">
              <a:solidFill>
                <a:srgbClr val="525E93"/>
              </a:solidFill>
            </a:endParaRPr>
          </a:p>
          <a:p>
            <a:r>
              <a:rPr lang="en-GB" sz="2000" b="1" u="sng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Product Design</a:t>
            </a:r>
            <a:endParaRPr lang="en-GB" sz="2000" b="1" u="sng">
              <a:solidFill>
                <a:schemeClr val="tx2"/>
              </a:solidFill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0F003-586B-8247-843B-AD4972815D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6" r="16606"/>
          <a:stretch/>
        </p:blipFill>
        <p:spPr>
          <a:xfrm>
            <a:off x="4179589" y="595010"/>
            <a:ext cx="2496200" cy="2497849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FF23A-42FB-A541-B768-B6E967D1EA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1" b="16771"/>
          <a:stretch/>
        </p:blipFill>
        <p:spPr>
          <a:xfrm>
            <a:off x="4179589" y="3915442"/>
            <a:ext cx="2499780" cy="249892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39AB0-AE58-AC5C-BC97-C2030E583E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5" r="16915"/>
          <a:stretch/>
        </p:blipFill>
        <p:spPr>
          <a:xfrm>
            <a:off x="6415828" y="2220707"/>
            <a:ext cx="2424343" cy="2445568"/>
          </a:xfrm>
          <a:prstGeom prst="ellipse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93BF09-4CE4-D94C-87F9-E86C1A52E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2529" y="5088633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C1FE30-C293-2E43-A22A-F6B768DB2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9514" y="3091352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E2401F-7D24-D64F-80FC-15F8A5E8E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3133" y="938602"/>
            <a:ext cx="716726" cy="673100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5ED0BE74-2F37-FB98-F6B0-0E39E527D356}"/>
              </a:ext>
            </a:extLst>
          </p:cNvPr>
          <p:cNvSpPr txBox="1"/>
          <p:nvPr/>
        </p:nvSpPr>
        <p:spPr>
          <a:xfrm>
            <a:off x="7638752" y="5176392"/>
            <a:ext cx="323654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solidFill>
                  <a:srgbClr val="006A94"/>
                </a:solidFill>
                <a:cs typeface="Calibri"/>
              </a:rPr>
              <a:t>Architectural Assistant/ Technologist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A7A391-6F17-F2D4-1E56-9119149E42F2}"/>
              </a:ext>
            </a:extLst>
          </p:cNvPr>
          <p:cNvSpPr/>
          <p:nvPr/>
        </p:nvSpPr>
        <p:spPr>
          <a:xfrm>
            <a:off x="7628683" y="6015506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 panose="020F0502020204030204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390C05DA-AC83-F66B-0B01-E8917F26F21A}"/>
              </a:ext>
            </a:extLst>
          </p:cNvPr>
          <p:cNvSpPr txBox="1"/>
          <p:nvPr/>
        </p:nvSpPr>
        <p:spPr>
          <a:xfrm>
            <a:off x="9668389" y="3155100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solidFill>
                  <a:srgbClr val="006A94"/>
                </a:solidFill>
              </a:rPr>
              <a:t>Product Designer</a:t>
            </a:r>
            <a:endParaRPr lang="en-US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0FE372ED-EEDA-43C4-F62C-149E185F9CB3}"/>
              </a:ext>
            </a:extLst>
          </p:cNvPr>
          <p:cNvSpPr txBox="1"/>
          <p:nvPr/>
        </p:nvSpPr>
        <p:spPr>
          <a:xfrm>
            <a:off x="9695603" y="3660213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A221FC87-1DA4-DBA9-EFEB-4486CB97F23F}"/>
              </a:ext>
            </a:extLst>
          </p:cNvPr>
          <p:cNvSpPr txBox="1"/>
          <p:nvPr/>
        </p:nvSpPr>
        <p:spPr>
          <a:xfrm>
            <a:off x="9695602" y="4113784"/>
            <a:ext cx="23525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 Careers case study</a:t>
            </a:r>
            <a:endParaRPr lang="en-US">
              <a:solidFill>
                <a:schemeClr val="tx2"/>
              </a:solidFill>
              <a:cs typeface="Calibri" panose="020F0502020204030204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E07F1BEE-D807-B36F-6C06-92DEBBFDBA37}"/>
              </a:ext>
            </a:extLst>
          </p:cNvPr>
          <p:cNvSpPr txBox="1"/>
          <p:nvPr/>
        </p:nvSpPr>
        <p:spPr>
          <a:xfrm>
            <a:off x="9695603" y="4558283"/>
            <a:ext cx="204164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 case study</a:t>
            </a:r>
            <a:endParaRPr lang="en-US">
              <a:solidFill>
                <a:schemeClr val="tx2"/>
              </a:solidFill>
              <a:cs typeface="Calibri" panose="020F0502020204030204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002CF02D-CBF8-43A9-841F-7190A05BB2B2}"/>
              </a:ext>
            </a:extLst>
          </p:cNvPr>
          <p:cNvSpPr txBox="1"/>
          <p:nvPr/>
        </p:nvSpPr>
        <p:spPr>
          <a:xfrm>
            <a:off x="7634709" y="1063645"/>
            <a:ext cx="3435676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>
                <a:solidFill>
                  <a:srgbClr val="006A94"/>
                </a:solidFill>
                <a:cs typeface="Calibri"/>
              </a:rPr>
              <a:t>Furniture Maker/Carpenter 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9D6B1A-2D56-2668-56F8-A73C435EA101}"/>
              </a:ext>
            </a:extLst>
          </p:cNvPr>
          <p:cNvSpPr/>
          <p:nvPr/>
        </p:nvSpPr>
        <p:spPr>
          <a:xfrm>
            <a:off x="8053919" y="1491017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cs typeface="Calibri" panose="020F0502020204030204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376539-50F3-A998-0A99-231DCEC96C47}"/>
              </a:ext>
            </a:extLst>
          </p:cNvPr>
          <p:cNvSpPr/>
          <p:nvPr/>
        </p:nvSpPr>
        <p:spPr>
          <a:xfrm>
            <a:off x="8657768" y="1864828"/>
            <a:ext cx="23525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US">
              <a:solidFill>
                <a:schemeClr val="tx2"/>
              </a:solidFill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CC17F09-674D-D505-FA68-8BB5E3A29C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21"/>
          <a:stretch/>
        </p:blipFill>
        <p:spPr>
          <a:xfrm>
            <a:off x="3525501" y="4560769"/>
            <a:ext cx="2799431" cy="22972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3C562F3-4BF5-2CB1-E82E-7B128220F0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27"/>
          <a:stretch/>
        </p:blipFill>
        <p:spPr>
          <a:xfrm>
            <a:off x="4810240" y="0"/>
            <a:ext cx="2799431" cy="1950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DFAF30-422B-F340-9CD1-E6D8BC407E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9" r="16569"/>
          <a:stretch/>
        </p:blipFill>
        <p:spPr>
          <a:xfrm>
            <a:off x="5990513" y="4116775"/>
            <a:ext cx="2500452" cy="2498129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5D0DE-2357-3746-A939-D132426D2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8289" y="1695439"/>
            <a:ext cx="716726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F1F7A6-5BCF-6246-BF53-2EC7A6EB8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274" y="3142789"/>
            <a:ext cx="716726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9B216A-A119-5A4A-B69B-7C912FE5D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5826" y="4921891"/>
            <a:ext cx="716726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D204F-FFD1-E14A-A416-FC0F8671D1D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r="16635"/>
          <a:stretch/>
        </p:blipFill>
        <p:spPr>
          <a:xfrm>
            <a:off x="5990513" y="210254"/>
            <a:ext cx="2494168" cy="249487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9F6F6-0F13-2A45-9B56-9B41C3BF5E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7" r="16567"/>
          <a:stretch/>
        </p:blipFill>
        <p:spPr>
          <a:xfrm>
            <a:off x="3983485" y="2188236"/>
            <a:ext cx="2494167" cy="2489830"/>
          </a:xfrm>
          <a:prstGeom prst="ellipse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94663C8A-39B5-3B3A-C66A-BC1D5453B3AF}"/>
              </a:ext>
            </a:extLst>
          </p:cNvPr>
          <p:cNvSpPr txBox="1"/>
          <p:nvPr/>
        </p:nvSpPr>
        <p:spPr>
          <a:xfrm>
            <a:off x="9350639" y="5029266"/>
            <a:ext cx="350997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solidFill>
                  <a:srgbClr val="006A94"/>
                </a:solidFill>
              </a:rPr>
              <a:t>Packaging </a:t>
            </a:r>
          </a:p>
          <a:p>
            <a:r>
              <a:rPr lang="en-GB" sz="2400">
                <a:solidFill>
                  <a:srgbClr val="006A94"/>
                </a:solidFill>
              </a:rPr>
              <a:t>Technologist</a:t>
            </a:r>
            <a:endParaRPr lang="en-GB" sz="2400">
              <a:solidFill>
                <a:srgbClr val="006A94"/>
              </a:solidFill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385EE0-EF97-CFFC-0B39-7C0630C6ABB9}"/>
              </a:ext>
            </a:extLst>
          </p:cNvPr>
          <p:cNvSpPr/>
          <p:nvPr/>
        </p:nvSpPr>
        <p:spPr>
          <a:xfrm>
            <a:off x="9350009" y="6265431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51A789-1E99-6D08-C4F0-88E950B2E319}"/>
              </a:ext>
            </a:extLst>
          </p:cNvPr>
          <p:cNvSpPr/>
          <p:nvPr/>
        </p:nvSpPr>
        <p:spPr>
          <a:xfrm>
            <a:off x="9356855" y="5858585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 case study</a:t>
            </a:r>
            <a:endParaRPr lang="en-US">
              <a:solidFill>
                <a:schemeClr val="tx2"/>
              </a:solidFill>
              <a:cs typeface="Calibri" panose="020F0502020204030204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1647370F-CEA3-3EAB-63F5-F89B95B2FA27}"/>
              </a:ext>
            </a:extLst>
          </p:cNvPr>
          <p:cNvSpPr txBox="1"/>
          <p:nvPr/>
        </p:nvSpPr>
        <p:spPr>
          <a:xfrm>
            <a:off x="7320031" y="3245378"/>
            <a:ext cx="249525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solidFill>
                  <a:srgbClr val="006A94"/>
                </a:solidFill>
              </a:rPr>
              <a:t>UX Designer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21CFAB-853C-0945-7D11-AF817290E1D7}"/>
              </a:ext>
            </a:extLst>
          </p:cNvPr>
          <p:cNvSpPr/>
          <p:nvPr/>
        </p:nvSpPr>
        <p:spPr>
          <a:xfrm>
            <a:off x="7827057" y="3704053"/>
            <a:ext cx="274714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A1D283D6-8C44-F034-A7E8-043A11AE5EC4}"/>
              </a:ext>
            </a:extLst>
          </p:cNvPr>
          <p:cNvSpPr txBox="1"/>
          <p:nvPr/>
        </p:nvSpPr>
        <p:spPr>
          <a:xfrm>
            <a:off x="9141771" y="1797109"/>
            <a:ext cx="360817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solidFill>
                  <a:srgbClr val="006A94"/>
                </a:solidFill>
              </a:rPr>
              <a:t>Design and </a:t>
            </a:r>
            <a:endParaRPr lang="en-US">
              <a:solidFill>
                <a:srgbClr val="05A8A7"/>
              </a:solidFill>
            </a:endParaRPr>
          </a:p>
          <a:p>
            <a:r>
              <a:rPr lang="en-GB" sz="2400">
                <a:solidFill>
                  <a:srgbClr val="006A94"/>
                </a:solidFill>
              </a:rPr>
              <a:t>Development Engineer</a:t>
            </a:r>
            <a:endParaRPr lang="en-US"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F95103-6D2A-4CFE-5C85-5A5ABFA83F8A}"/>
              </a:ext>
            </a:extLst>
          </p:cNvPr>
          <p:cNvSpPr/>
          <p:nvPr/>
        </p:nvSpPr>
        <p:spPr>
          <a:xfrm>
            <a:off x="9141771" y="2566108"/>
            <a:ext cx="240546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r>
              <a:rPr lang="en-GB">
                <a:solidFill>
                  <a:schemeClr val="tx2"/>
                </a:solidFill>
              </a:rPr>
              <a:t> </a:t>
            </a:r>
            <a:endParaRPr lang="en-US">
              <a:solidFill>
                <a:schemeClr val="tx2"/>
              </a:solidFill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899102-3A3E-2082-5030-5949183CDE9F}"/>
              </a:ext>
            </a:extLst>
          </p:cNvPr>
          <p:cNvSpPr txBox="1"/>
          <p:nvPr/>
        </p:nvSpPr>
        <p:spPr>
          <a:xfrm>
            <a:off x="249205" y="1869596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7A1A4C-425D-C153-E65D-AD49CC40E867}"/>
              </a:ext>
            </a:extLst>
          </p:cNvPr>
          <p:cNvSpPr txBox="1"/>
          <p:nvPr/>
        </p:nvSpPr>
        <p:spPr>
          <a:xfrm>
            <a:off x="249204" y="3389586"/>
            <a:ext cx="2646933" cy="20159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006A94"/>
                </a:solidFill>
              </a:rPr>
              <a:t>Here are some example roles and careers linked to</a:t>
            </a:r>
            <a:endParaRPr lang="en-GB" sz="2500" b="1" u="sng">
              <a:solidFill>
                <a:srgbClr val="006A94"/>
              </a:solidFill>
            </a:endParaRPr>
          </a:p>
          <a:p>
            <a:endParaRPr lang="en-GB" sz="2500" b="1">
              <a:solidFill>
                <a:schemeClr val="tx2"/>
              </a:solidFill>
              <a:cs typeface="Calibri"/>
            </a:endParaRPr>
          </a:p>
          <a:p>
            <a:r>
              <a:rPr lang="en-GB" sz="2000" b="1" u="sng">
                <a:solidFill>
                  <a:schemeClr val="tx2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Product Design</a:t>
            </a:r>
            <a:endParaRPr lang="en-GB" sz="2000" b="1" u="sng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5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3966118" y="3609701"/>
            <a:ext cx="3728047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433136" y="3591340"/>
            <a:ext cx="3321763" cy="2743200"/>
          </a:xfrm>
          <a:prstGeom prst="rect">
            <a:avLst/>
          </a:prstGeom>
          <a:solidFill>
            <a:srgbClr val="006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3136" y="1572459"/>
            <a:ext cx="6465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Discover more about the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33136" y="2418342"/>
            <a:ext cx="66435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Explore careers using </a:t>
            </a:r>
            <a:r>
              <a:rPr lang="en-GB" sz="20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 Service </a:t>
            </a:r>
            <a:r>
              <a:rPr lang="en-GB" sz="2000">
                <a:solidFill>
                  <a:schemeClr val="tx2"/>
                </a:solidFill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29405" y="3603398"/>
            <a:ext cx="3232309" cy="27084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Includes:</a:t>
            </a:r>
            <a:endParaRPr lang="en-GB" b="1">
              <a:solidFill>
                <a:schemeClr val="bg2"/>
              </a:solidFill>
              <a:cs typeface="Calibri"/>
            </a:endParaRPr>
          </a:p>
          <a:p>
            <a:r>
              <a:rPr lang="en-GB" sz="800">
                <a:solidFill>
                  <a:schemeClr val="bg2"/>
                </a:solidFill>
              </a:rPr>
              <a:t>  </a:t>
            </a:r>
            <a:endParaRPr lang="en-GB" sz="8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Average salary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Typical hours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Work patterns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Pathways/How to become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Essential Skills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Daily tasks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Career path and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Current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A288C-13D7-1643-88DB-D59DCD4DD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016" y="2407528"/>
            <a:ext cx="3650457" cy="391394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061768" y="3655846"/>
            <a:ext cx="3540894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Research Ideas: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endParaRPr lang="en-GB" sz="800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Carpenter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Product Designer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Architectural Technologist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 and Development Engineer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UX Designer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Packaging Technologist</a:t>
            </a:r>
            <a:endParaRPr lang="en-GB">
              <a:solidFill>
                <a:schemeClr val="bg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8" y="96400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149752" y="2614373"/>
            <a:ext cx="274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617794" y="2594826"/>
            <a:ext cx="168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Apprenticeship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3689335" y="5895748"/>
            <a:ext cx="5144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629682" y="6410740"/>
            <a:ext cx="110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Teacher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/>
                <a:cs typeface="Calibri"/>
              </a:rPr>
              <a:t>• A minimum GCSE Grade 4 or above in English and maths (plus science if you want to teach primary) </a:t>
            </a:r>
            <a:endParaRPr lang="en-GB" sz="1200" b="1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degree or equivalent qualification</a:t>
            </a:r>
            <a:endParaRPr lang="en-GB" sz="1200" b="1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 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3" y="2952175"/>
            <a:ext cx="2780043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000">
                <a:solidFill>
                  <a:schemeClr val="bg2"/>
                </a:solidFill>
              </a:rPr>
              <a:t>T Levels are nationally recognised, technical qualifications for 16–19-year-olds. Designed by leading employers, one T Level is equivalent in size to 3 A 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>
                <a:solidFill>
                  <a:schemeClr val="bg2"/>
                </a:solidFill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chemeClr val="bg2"/>
                </a:solidFill>
              </a:rPr>
              <a:t>Complete a degree course</a:t>
            </a:r>
            <a:br>
              <a:rPr lang="en-GB" sz="1100" b="1">
                <a:solidFill>
                  <a:schemeClr val="bg2"/>
                </a:solidFill>
              </a:rPr>
            </a:br>
            <a:endParaRPr lang="en-GB" sz="600" b="1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It is possible to get QTS as part of an undergraduate degree, for example:</a:t>
            </a:r>
          </a:p>
          <a:p>
            <a:br>
              <a:rPr lang="en-GB" sz="400">
                <a:solidFill>
                  <a:schemeClr val="bg2"/>
                </a:solidFill>
              </a:rPr>
            </a:br>
            <a:r>
              <a:rPr lang="en-GB" sz="1100">
                <a:solidFill>
                  <a:schemeClr val="bg2"/>
                </a:solidFill>
              </a:rPr>
              <a:t>• Bachelor of Arts (BA)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Education (</a:t>
            </a:r>
            <a:r>
              <a:rPr lang="en-GB" sz="1100" err="1">
                <a:solidFill>
                  <a:schemeClr val="bg2"/>
                </a:solidFill>
              </a:rPr>
              <a:t>BEd</a:t>
            </a:r>
            <a:r>
              <a:rPr lang="en-GB" sz="1100">
                <a:solidFill>
                  <a:schemeClr val="bg2"/>
                </a:solidFill>
              </a:rPr>
              <a:t>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11541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Top up to a degree (Level 6) in a year of full-time study</a:t>
            </a:r>
            <a:endParaRPr lang="en-GB" sz="1100">
              <a:solidFill>
                <a:schemeClr val="bg2"/>
              </a:solidFill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Degree apprenticeship </a:t>
            </a:r>
          </a:p>
          <a:p>
            <a:r>
              <a:rPr lang="en-GB" sz="1100">
                <a:solidFill>
                  <a:schemeClr val="bg2"/>
                </a:solidFill>
              </a:rPr>
              <a:t>(Level 6-7). There is a Level 6 Teaching apprenticeship programme</a:t>
            </a:r>
          </a:p>
        </p:txBody>
      </p:sp>
      <p:pic>
        <p:nvPicPr>
          <p:cNvPr id="24" name="Picture 23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0A1CE600-F969-C5DA-BC88-17F480E689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412480" y="273455"/>
            <a:ext cx="1552874" cy="7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537c5f05-cdad-425f-aad0-0d3c32d95df6">
      <Terms xmlns="http://schemas.microsoft.com/office/infopath/2007/PartnerControls"/>
    </lcf76f155ced4ddcb4097134ff3c332f>
    <ad0f4458c755473bb0deeefe88ee5d03 xmlns="537c5f05-cdad-425f-aad0-0d3c32d95df6">
      <Terms xmlns="http://schemas.microsoft.com/office/infopath/2007/PartnerControls"/>
    </ad0f4458c755473bb0deeefe88ee5d03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40089F4EC45469A28A09DB9281528" ma:contentTypeVersion="18" ma:contentTypeDescription="Create a new document." ma:contentTypeScope="" ma:versionID="a1adb2c8f62d6cf7579b6a7d877348cb">
  <xsd:schema xmlns:xsd="http://www.w3.org/2001/XMLSchema" xmlns:xs="http://www.w3.org/2001/XMLSchema" xmlns:p="http://schemas.microsoft.com/office/2006/metadata/properties" xmlns:ns2="537c5f05-cdad-425f-aad0-0d3c32d95df6" xmlns:ns3="75ca23ed-fdba-4544-8426-dc162b381dbf" targetNamespace="http://schemas.microsoft.com/office/2006/metadata/properties" ma:root="true" ma:fieldsID="447ec897873e89eabd3d7842368b06fe" ns2:_="" ns3:_="">
    <xsd:import namespace="537c5f05-cdad-425f-aad0-0d3c32d95df6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ad0f4458c755473bb0deeefe88ee5d03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5f05-cdad-425f-aad0-0d3c32d95df6" elementFormDefault="qualified">
    <xsd:import namespace="http://schemas.microsoft.com/office/2006/documentManagement/types"/>
    <xsd:import namespace="http://schemas.microsoft.com/office/infopath/2007/PartnerControls"/>
    <xsd:element name="ad0f4458c755473bb0deeefe88ee5d03" ma:index="9" nillable="true" ma:taxonomy="true" ma:internalName="ad0f4458c755473bb0deeefe88ee5d03" ma:taxonomyFieldName="Document_x0020_Type" ma:displayName="Document Type" ma:default="" ma:fieldId="{ad0f4458-c755-473b-b0de-eefe88ee5d03}" ma:sspId="f6e0c83f-acaa-4304-b138-9c5a9482c26e" ma:termSetId="78ac366d-73ed-452a-8a2f-816ad01162f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779049-4F17-4D64-978D-4C862B6C874B}">
  <ds:schemaRefs>
    <ds:schemaRef ds:uri="0b7998e6-b82a-4691-8b94-178a4ba284ea"/>
    <ds:schemaRef ds:uri="75ca23ed-fdba-4544-8426-dc162b381d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6d796ba-87e0-471c-81e6-24e32029e591"/>
    <ds:schemaRef ds:uri="537c5f05-cdad-425f-aad0-0d3c32d95df6"/>
  </ds:schemaRefs>
</ds:datastoreItem>
</file>

<file path=customXml/itemProps2.xml><?xml version="1.0" encoding="utf-8"?>
<ds:datastoreItem xmlns:ds="http://schemas.openxmlformats.org/officeDocument/2006/customXml" ds:itemID="{21E5772F-F1A2-442F-8084-070FCE87C3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7c5f05-cdad-425f-aad0-0d3c32d95df6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570</Words>
  <Application>Microsoft Office PowerPoint</Application>
  <PresentationFormat>Widescreen</PresentationFormat>
  <Paragraphs>95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Lato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Leanne Edwards</dc:creator>
  <cp:keywords/>
  <dc:description/>
  <cp:lastModifiedBy>Leanne Edwards</cp:lastModifiedBy>
  <cp:revision>4</cp:revision>
  <dcterms:created xsi:type="dcterms:W3CDTF">2022-04-04T12:54:06Z</dcterms:created>
  <dcterms:modified xsi:type="dcterms:W3CDTF">2025-03-27T12:56:01Z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0x010100913EBA5567F16C48BF863E21D3277F25</vt:lpwstr>
  </property>
  <property fmtid="{D5CDD505-2E9C-101B-9397-08002B2CF9AE}" pid="3" name="Document Type">
    <vt:lpwstr/>
  </property>
  <property fmtid="{D5CDD505-2E9C-101B-9397-08002B2CF9AE}" pid="4" name="MediaServiceImageTags">
    <vt:lpwstr/>
  </property>
</Properties>
</file>