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045"/>
    <a:srgbClr val="36AA54"/>
    <a:srgbClr val="C90F50"/>
    <a:srgbClr val="E5362A"/>
    <a:srgbClr val="91C155"/>
    <a:srgbClr val="D7EAEA"/>
    <a:srgbClr val="E95F3F"/>
    <a:srgbClr val="EE856C"/>
    <a:srgbClr val="F4B2A2"/>
    <a:srgbClr val="F09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1752A4-B68A-46E8-9258-4B9457E62173}" v="56" dt="2022-10-19T12:06:36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96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28" y="212652"/>
            <a:ext cx="3192788" cy="12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j6sAf0Y262M&amp;list=PLVEWa7uIDT75rM12oW1tbfStwQsSv52-N&amp;index=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s://www.bbc.co.uk/bitesize/articles/zbgc6v4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12" Type="http://schemas.openxmlformats.org/officeDocument/2006/relationships/hyperlink" Target="https://www.bbc.co.uk/bitesize/articles/z48238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rsqf4j" TargetMode="External"/><Relationship Id="rId11" Type="http://schemas.openxmlformats.org/officeDocument/2006/relationships/hyperlink" Target="https://www.bbc.co.uk/bitesize/articles/zr3xwty" TargetMode="External"/><Relationship Id="rId5" Type="http://schemas.openxmlformats.org/officeDocument/2006/relationships/hyperlink" Target="https://www.bbc.co.uk/bitesize/articles/z6pwnrd" TargetMode="External"/><Relationship Id="rId15" Type="http://schemas.openxmlformats.org/officeDocument/2006/relationships/hyperlink" Target="https://www.bbc.co.uk/bitesize/articles/z46p8xs" TargetMode="External"/><Relationship Id="rId10" Type="http://schemas.openxmlformats.org/officeDocument/2006/relationships/hyperlink" Target="https://www.bbc.co.uk/bitesize/articles/zkggf4j" TargetMode="External"/><Relationship Id="rId4" Type="http://schemas.openxmlformats.org/officeDocument/2006/relationships/hyperlink" Target="https://www.bbc.co.uk/bitesize/tags/zfmnwty/jobs-that-use-english-and-drama/1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https://www.bbc.co.uk/bitesize/articles/zf2r6v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s://www.bbc.co.uk/bitesize/articles/z4fshcw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hyperlink" Target="https://www.bbc.co.uk/bitesize/articles/zbddcq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icould.com/stories/deborah-k/" TargetMode="External"/><Relationship Id="rId11" Type="http://schemas.openxmlformats.org/officeDocument/2006/relationships/hyperlink" Target="https://www.bbc.co.uk/bitesize/articles/zvbdvk7" TargetMode="External"/><Relationship Id="rId5" Type="http://schemas.openxmlformats.org/officeDocument/2006/relationships/hyperlink" Target="https://www.bbc.co.uk/bitesize/articles/zvts7nb" TargetMode="External"/><Relationship Id="rId10" Type="http://schemas.openxmlformats.org/officeDocument/2006/relationships/hyperlink" Target="https://icould.com/stories/sonal-s/" TargetMode="External"/><Relationship Id="rId4" Type="http://schemas.openxmlformats.org/officeDocument/2006/relationships/hyperlink" Target="https://icould.com/stories/kelly-a/" TargetMode="External"/><Relationship Id="rId9" Type="http://schemas.openxmlformats.org/officeDocument/2006/relationships/image" Target="../media/image15.jpeg"/><Relationship Id="rId14" Type="http://schemas.openxmlformats.org/officeDocument/2006/relationships/hyperlink" Target="https://www.bbc.co.uk/bitesize/tags/zfmnwty/jobs-that-use-english-and-drama/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solicito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broadcast-journalis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advertising-copywriter" TargetMode="External"/><Relationship Id="rId5" Type="http://schemas.openxmlformats.org/officeDocument/2006/relationships/hyperlink" Target="https://nationalcareers.service.gov.uk/job-profiles/writer" TargetMode="External"/><Relationship Id="rId10" Type="http://schemas.openxmlformats.org/officeDocument/2006/relationships/hyperlink" Target="https://nationalcareers.service.gov.uk/job-profiles/web-content-editor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nationalcareers.service.gov.uk/job-profiles/primary-school-teach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F45F1E-13A6-17A7-8A00-4F51B3DAC528}"/>
              </a:ext>
            </a:extLst>
          </p:cNvPr>
          <p:cNvSpPr/>
          <p:nvPr/>
        </p:nvSpPr>
        <p:spPr>
          <a:xfrm>
            <a:off x="0" y="1"/>
            <a:ext cx="12192000" cy="4285672"/>
          </a:xfrm>
          <a:prstGeom prst="rect">
            <a:avLst/>
          </a:prstGeom>
          <a:solidFill>
            <a:srgbClr val="155045">
              <a:alpha val="50000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888182" y="5112328"/>
            <a:ext cx="5666508" cy="1330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solidFill>
                  <a:srgbClr val="155045"/>
                </a:solidFill>
              </a:rPr>
              <a:t>Where can studying English 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English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258" y="4714593"/>
            <a:ext cx="4512148" cy="1741625"/>
          </a:xfrm>
          <a:prstGeom prst="rect">
            <a:avLst/>
          </a:prstGeom>
        </p:spPr>
      </p:pic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1" y="-101087"/>
            <a:ext cx="12192000" cy="447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r="5999"/>
          <a:stretch/>
        </p:blipFill>
        <p:spPr>
          <a:xfrm>
            <a:off x="5168934" y="1077966"/>
            <a:ext cx="8703832" cy="5551717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226493" y="1844435"/>
            <a:ext cx="522972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Why English matters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English?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226494" y="2823005"/>
            <a:ext cx="4127139" cy="27853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155045"/>
                </a:solidFill>
              </a:rPr>
              <a:t>Have you ever considered where studying English can take you? </a:t>
            </a:r>
          </a:p>
          <a:p>
            <a:endParaRPr lang="en-GB" sz="2000">
              <a:solidFill>
                <a:schemeClr val="accent2"/>
              </a:solidFill>
              <a:cs typeface="Calibri"/>
            </a:endParaRPr>
          </a:p>
          <a:p>
            <a:r>
              <a:rPr lang="en-GB" sz="2000">
                <a:solidFill>
                  <a:schemeClr val="tx2"/>
                </a:solidFill>
              </a:rPr>
              <a:t>Today, we’ll be exploring some of </a:t>
            </a:r>
            <a:br>
              <a:rPr lang="en-GB" sz="2000"/>
            </a:br>
            <a:r>
              <a:rPr lang="en-GB" sz="200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English an 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important subject?</a:t>
            </a:r>
            <a:endParaRPr lang="en-GB">
              <a:solidFill>
                <a:schemeClr val="tx2"/>
              </a:solidFill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will English help me?</a:t>
            </a:r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 - MYPATH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412" y="2216150"/>
            <a:ext cx="2582921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161916" y="1909010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161915" y="3429000"/>
            <a:ext cx="2646933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155045"/>
                </a:solidFill>
              </a:rPr>
              <a:t>Here are some example roles and careers linked to</a:t>
            </a:r>
            <a:endParaRPr lang="en-GB" sz="2500" b="1">
              <a:solidFill>
                <a:srgbClr val="155045"/>
              </a:solidFill>
              <a:cs typeface="Calibri"/>
            </a:endParaRPr>
          </a:p>
          <a:p>
            <a:endParaRPr lang="en-GB" sz="2500" b="1">
              <a:solidFill>
                <a:srgbClr val="ED6E4F"/>
              </a:solidFill>
            </a:endParaRPr>
          </a:p>
          <a:p>
            <a:r>
              <a:rPr lang="en-GB" sz="2000" b="1">
                <a:solidFill>
                  <a:srgbClr val="15504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endParaRPr lang="en-GB" sz="2000" b="1">
              <a:solidFill>
                <a:srgbClr val="155045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696549" y="795433"/>
            <a:ext cx="2495255" cy="4576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Writer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7696549" y="1270147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accent2"/>
                </a:solidFill>
                <a:hlinkClick r:id="rId5"/>
              </a:rPr>
              <a:t>BBC Bitesize case study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81710" y="5165815"/>
            <a:ext cx="46730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Journalist </a:t>
            </a:r>
            <a:r>
              <a:rPr lang="en-GB">
                <a:solidFill>
                  <a:srgbClr val="155045"/>
                </a:solidFill>
              </a:rPr>
              <a:t>(Broadcast/Magazine/Newspaper)</a:t>
            </a:r>
            <a:endParaRPr lang="en-GB">
              <a:solidFill>
                <a:srgbClr val="155045"/>
              </a:solidFill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7619754" y="5574038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accent2"/>
                </a:solidFill>
                <a:hlinkClick r:id="rId6"/>
              </a:rPr>
              <a:t>BBC Bitesize case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r="16614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 r="16915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696745" y="3159628"/>
            <a:ext cx="249525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Advertising Copywriter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9696745" y="4000636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accent2"/>
                </a:solidFill>
                <a:hlinkClick r:id="rId10"/>
              </a:rPr>
              <a:t>BBC Bitesize case study</a:t>
            </a:r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529" y="5088633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9514" y="3091352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3396" y="707997"/>
            <a:ext cx="716726" cy="673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1AB9227-18C1-8D3D-F850-2700FD160650}"/>
              </a:ext>
            </a:extLst>
          </p:cNvPr>
          <p:cNvSpPr/>
          <p:nvPr/>
        </p:nvSpPr>
        <p:spPr>
          <a:xfrm>
            <a:off x="8607584" y="6322668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accent2"/>
                </a:solidFill>
                <a:hlinkClick r:id="rId11"/>
              </a:rPr>
              <a:t>BBC Bitesize case study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C69AA-49E9-7F06-250E-7CB55DCCED15}"/>
              </a:ext>
            </a:extLst>
          </p:cNvPr>
          <p:cNvSpPr/>
          <p:nvPr/>
        </p:nvSpPr>
        <p:spPr>
          <a:xfrm>
            <a:off x="8244654" y="1604357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accent2"/>
                </a:solidFill>
                <a:hlinkClick r:id="rId12"/>
              </a:rPr>
              <a:t>BBC Bitesize case study</a:t>
            </a:r>
            <a:endParaRPr lang="en-US">
              <a:solidFill>
                <a:schemeClr val="accent2"/>
              </a:solidFill>
              <a:hlinkClick r:id="rId1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23DA31-85F6-3177-8883-5BBF6852B378}"/>
              </a:ext>
            </a:extLst>
          </p:cNvPr>
          <p:cNvSpPr/>
          <p:nvPr/>
        </p:nvSpPr>
        <p:spPr>
          <a:xfrm>
            <a:off x="8832865" y="1978673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accent2"/>
                </a:solidFill>
                <a:hlinkClick r:id="rId13"/>
              </a:rPr>
              <a:t>BBC Bitesize case study</a:t>
            </a:r>
            <a:endParaRPr lang="en-US">
              <a:solidFill>
                <a:schemeClr val="accent2"/>
              </a:solidFill>
              <a:hlinkClick r:id="rId13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9A2EEE-939B-4F8E-2039-A83606CCD0B4}"/>
              </a:ext>
            </a:extLst>
          </p:cNvPr>
          <p:cNvSpPr/>
          <p:nvPr/>
        </p:nvSpPr>
        <p:spPr>
          <a:xfrm>
            <a:off x="9683376" y="4374951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accent2"/>
                </a:solidFill>
                <a:hlinkClick r:id="rId14"/>
              </a:rPr>
              <a:t>BBC Bitesize case study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8F3365-B67D-5121-3AB9-22AD83F1D766}"/>
              </a:ext>
            </a:extLst>
          </p:cNvPr>
          <p:cNvSpPr/>
          <p:nvPr/>
        </p:nvSpPr>
        <p:spPr>
          <a:xfrm>
            <a:off x="8101017" y="5948353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accent2"/>
                </a:solidFill>
                <a:hlinkClick r:id="rId15"/>
              </a:rPr>
              <a:t>BBC Bitesize case study</a:t>
            </a: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88C306E-F1AB-66B8-B4B8-E715B7D013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8202" y="-1074946"/>
            <a:ext cx="2824621" cy="26526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295258" y="1256532"/>
            <a:ext cx="269969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  <a:cs typeface="Calibri"/>
              </a:rPr>
              <a:t>Solicitor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353252" y="5000269"/>
            <a:ext cx="249525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Senior Content Executive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527532" y="2955529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155045"/>
                </a:solidFill>
              </a:rPr>
              <a:t>Primary School Teacher</a:t>
            </a:r>
            <a:endParaRPr lang="en-GB" sz="2400">
              <a:solidFill>
                <a:srgbClr val="155045"/>
              </a:solidFill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527532" y="3388070"/>
            <a:ext cx="180882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 err="1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</a:t>
            </a:r>
            <a:r>
              <a:rPr lang="en-GB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case study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61F00F-71EC-B54B-97CD-6839FF86E7CE}"/>
              </a:ext>
            </a:extLst>
          </p:cNvPr>
          <p:cNvSpPr/>
          <p:nvPr/>
        </p:nvSpPr>
        <p:spPr>
          <a:xfrm>
            <a:off x="9295258" y="1650153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accent2"/>
                </a:solidFill>
                <a:hlinkClick r:id="rId5"/>
              </a:rPr>
              <a:t>BBC Bitesize case study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59681B-943C-E34C-A5DE-007C22E6EA0B}"/>
              </a:ext>
            </a:extLst>
          </p:cNvPr>
          <p:cNvSpPr/>
          <p:nvPr/>
        </p:nvSpPr>
        <p:spPr>
          <a:xfrm>
            <a:off x="9358244" y="6200627"/>
            <a:ext cx="1813638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 err="1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</a:t>
            </a:r>
            <a:r>
              <a:rPr lang="en-GB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case study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16636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6669" y="1162612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142" y="2880971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4921891"/>
            <a:ext cx="716726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8" r="16738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r="16567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9DD0F1-9FFC-FB23-B65F-4676B6C5970B}"/>
              </a:ext>
            </a:extLst>
          </p:cNvPr>
          <p:cNvSpPr/>
          <p:nvPr/>
        </p:nvSpPr>
        <p:spPr>
          <a:xfrm>
            <a:off x="9295257" y="2401518"/>
            <a:ext cx="18088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 err="1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</a:t>
            </a:r>
            <a:r>
              <a:rPr lang="en-GB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case study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F63DEA-F6CE-8869-8826-7F14C260758A}"/>
              </a:ext>
            </a:extLst>
          </p:cNvPr>
          <p:cNvSpPr txBox="1"/>
          <p:nvPr/>
        </p:nvSpPr>
        <p:spPr>
          <a:xfrm>
            <a:off x="8506464" y="3749016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0CEECA-0E0B-7194-4AC8-6A5B874E6FB0}"/>
              </a:ext>
            </a:extLst>
          </p:cNvPr>
          <p:cNvSpPr/>
          <p:nvPr/>
        </p:nvSpPr>
        <p:spPr>
          <a:xfrm>
            <a:off x="9336976" y="5830717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35938E-78A3-C4A0-5848-A6899675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0782" y="4921891"/>
            <a:ext cx="2824621" cy="26526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F65B3D-5A53-DD33-ED7F-AD1195706F47}"/>
              </a:ext>
            </a:extLst>
          </p:cNvPr>
          <p:cNvSpPr/>
          <p:nvPr/>
        </p:nvSpPr>
        <p:spPr>
          <a:xfrm>
            <a:off x="9295257" y="2024468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accent2"/>
                </a:solidFill>
                <a:hlinkClick r:id="rId13"/>
              </a:rPr>
              <a:t>BBC Bitesize case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2CBA7-890B-77AF-27A8-2CEBB8319B6E}"/>
              </a:ext>
            </a:extLst>
          </p:cNvPr>
          <p:cNvSpPr txBox="1"/>
          <p:nvPr/>
        </p:nvSpPr>
        <p:spPr>
          <a:xfrm>
            <a:off x="161916" y="1909010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E52392-AB2E-6F28-0805-2ECC188B106E}"/>
              </a:ext>
            </a:extLst>
          </p:cNvPr>
          <p:cNvSpPr txBox="1"/>
          <p:nvPr/>
        </p:nvSpPr>
        <p:spPr>
          <a:xfrm>
            <a:off x="161915" y="3429000"/>
            <a:ext cx="2646933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155045"/>
                </a:solidFill>
              </a:rPr>
              <a:t>Here are some example roles and careers linked to</a:t>
            </a:r>
            <a:endParaRPr lang="en-GB" sz="2500" b="1">
              <a:solidFill>
                <a:srgbClr val="155045"/>
              </a:solidFill>
              <a:cs typeface="Calibri"/>
            </a:endParaRPr>
          </a:p>
          <a:p>
            <a:endParaRPr lang="en-GB" sz="2500" b="1">
              <a:solidFill>
                <a:srgbClr val="ED6E4F"/>
              </a:solidFill>
            </a:endParaRPr>
          </a:p>
          <a:p>
            <a:r>
              <a:rPr lang="en-GB" sz="2000" b="1">
                <a:solidFill>
                  <a:srgbClr val="155045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endParaRPr lang="en-GB" sz="2000" b="1">
              <a:solidFill>
                <a:srgbClr val="155045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4030383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15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rgbClr val="155045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75309" y="3667663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Includes: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345" y="2417966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161581" y="3667485"/>
            <a:ext cx="3123951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Research Ideas:</a:t>
            </a:r>
            <a:endParaRPr lang="en-GB" b="1">
              <a:solidFill>
                <a:schemeClr val="bg2"/>
              </a:solidFill>
              <a:cs typeface="Calibri"/>
            </a:endParaRP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Advertising Copywriter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Journalist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Solicitor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Primary School Teacher</a:t>
            </a:r>
            <a:endParaRPr lang="en-GB">
              <a:solidFill>
                <a:schemeClr val="bg2"/>
              </a:solidFill>
              <a:cs typeface="Calibri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Senior Content Executive</a:t>
            </a:r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864" y="6364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 dirty="0">
                <a:solidFill>
                  <a:schemeClr val="bg2"/>
                </a:solidFill>
                <a:latin typeface="Calibri"/>
                <a:cs typeface="Calibri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 dirty="0">
                <a:solidFill>
                  <a:schemeClr val="bg2"/>
                </a:solidFill>
                <a:latin typeface="Calibri"/>
                <a:cs typeface="Calibri"/>
              </a:rPr>
              <a:t>A degree or equivalent qualification</a:t>
            </a:r>
            <a:endParaRPr lang="en-GB" sz="1200" b="1" dirty="0">
              <a:solidFill>
                <a:schemeClr val="bg2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60CCBEA5-4A9E-DCFB-F524-044420D9D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E2E5051-4957-220D-BE36-CF780F01E2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540" y="4242392"/>
            <a:ext cx="13762255" cy="7298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688" y="2147776"/>
            <a:ext cx="5426664" cy="2094616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330508EED1774E83FAD29B4E5B1988" ma:contentTypeVersion="15" ma:contentTypeDescription="Create a new document." ma:contentTypeScope="" ma:versionID="e3ed98a44eb6d45a9d297030ed663a7f">
  <xsd:schema xmlns:xsd="http://www.w3.org/2001/XMLSchema" xmlns:xs="http://www.w3.org/2001/XMLSchema" xmlns:p="http://schemas.microsoft.com/office/2006/metadata/properties" xmlns:ns2="a6d796ba-87e0-471c-81e6-24e32029e591" xmlns:ns3="75ca23ed-fdba-4544-8426-dc162b381dbf" targetNamespace="http://schemas.microsoft.com/office/2006/metadata/properties" ma:root="true" ma:fieldsID="2c6f531af8281732a2da1c41b62af80d" ns2:_="" ns3:_="">
    <xsd:import namespace="a6d796ba-87e0-471c-81e6-24e32029e591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n4290a1dd8ff44f2879166c2b78ea0d9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796ba-87e0-471c-81e6-24e32029e591" elementFormDefault="qualified">
    <xsd:import namespace="http://schemas.microsoft.com/office/2006/documentManagement/types"/>
    <xsd:import namespace="http://schemas.microsoft.com/office/infopath/2007/PartnerControls"/>
    <xsd:element name="n4290a1dd8ff44f2879166c2b78ea0d9" ma:index="9" nillable="true" ma:taxonomy="true" ma:internalName="n4290a1dd8ff44f2879166c2b78ea0d9" ma:taxonomyFieldName="Document_x0020_Type" ma:displayName="Document Type" ma:default="" ma:fieldId="{74290a1d-d8ff-44f2-8791-66c2b78ea0d9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64f1724-f6c2-41e0-8cf8-d9c1bee390ee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n4290a1dd8ff44f2879166c2b78ea0d9 xmlns="a6d796ba-87e0-471c-81e6-24e32029e591">
      <Terms xmlns="http://schemas.microsoft.com/office/infopath/2007/PartnerControls"/>
    </n4290a1dd8ff44f2879166c2b78ea0d9>
  </documentManagement>
</p:properties>
</file>

<file path=customXml/itemProps1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3E544-FF15-4ABE-8B68-45732CABB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d796ba-87e0-471c-81e6-24e32029e591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779049-4F17-4D64-978D-4C862B6C874B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75ca23ed-fdba-4544-8426-dc162b381dbf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0b7998e6-b82a-4691-8b94-178a4ba284ea"/>
    <ds:schemaRef ds:uri="http://purl.org/dc/elements/1.1/"/>
    <ds:schemaRef ds:uri="a6d796ba-87e0-471c-81e6-24e32029e5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578</Words>
  <Application>Microsoft Office PowerPoint</Application>
  <PresentationFormat>Widescreen</PresentationFormat>
  <Paragraphs>99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Symbol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Clare Parker</dc:creator>
  <cp:keywords/>
  <dc:description/>
  <cp:lastModifiedBy>Leanne Edwards</cp:lastModifiedBy>
  <cp:revision>36</cp:revision>
  <dcterms:created xsi:type="dcterms:W3CDTF">2022-04-04T12:54:06Z</dcterms:created>
  <dcterms:modified xsi:type="dcterms:W3CDTF">2025-03-27T12:42:43Z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0x010100913EBA5567F16C48BF863E21D3277F25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