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18"/>
  </p:notesMasterIdLst>
  <p:sldIdLst>
    <p:sldId id="266" r:id="rId10"/>
    <p:sldId id="265" r:id="rId11"/>
    <p:sldId id="285" r:id="rId12"/>
    <p:sldId id="263" r:id="rId13"/>
    <p:sldId id="262" r:id="rId14"/>
    <p:sldId id="296" r:id="rId15"/>
    <p:sldId id="292" r:id="rId16"/>
    <p:sldId id="258" r:id="rId1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FB6E9FBE-6266-6B15-6B88-4629FD001FD4}" name="Philippa Hartley" initials="PH" userId="S::phartley@careersandenterprise.co.uk::2a2506f4-19e7-4777-8767-f0efb84bcc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E4F"/>
    <a:srgbClr val="EC5F65"/>
    <a:srgbClr val="36AA54"/>
    <a:srgbClr val="91C155"/>
    <a:srgbClr val="E95F3F"/>
    <a:srgbClr val="D7EAEA"/>
    <a:srgbClr val="EE856C"/>
    <a:srgbClr val="F4B2A2"/>
    <a:srgbClr val="F0927C"/>
    <a:srgbClr val="73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A97A95-355D-4F76-8CC2-16DA28999167}" v="71" dt="2022-10-28T12:29:49.6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3/27/2025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09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15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87FC8516-3DD5-D44E-9CC8-918E6E987E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15" y="361232"/>
            <a:ext cx="2565015" cy="93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youtube.com/watch?v=4ApLzQvMSxc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hyperlink" Target="https://icould.com/stories/rhona-d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1.jpeg"/><Relationship Id="rId12" Type="http://schemas.openxmlformats.org/officeDocument/2006/relationships/hyperlink" Target="https://icould.com/stories/yvonn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bc.co.uk/bitesize/articles/zd7kt39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s://www.bbc.co.uk/bitesize/articles/zv68cqt" TargetMode="External"/><Relationship Id="rId10" Type="http://schemas.openxmlformats.org/officeDocument/2006/relationships/hyperlink" Target="https://www.prospects.ac.uk/job-profiles/financial-trader" TargetMode="External"/><Relationship Id="rId4" Type="http://schemas.openxmlformats.org/officeDocument/2006/relationships/hyperlink" Target="https://www.bbc.co.uk/bitesize/tags/zrsg6v4/jobs-that-use-maths/1" TargetMode="External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s://www.bbc.co.uk/bitesize/articles/zf3vpg8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5.jpeg"/><Relationship Id="rId12" Type="http://schemas.openxmlformats.org/officeDocument/2006/relationships/hyperlink" Target="https://www.prospects.ac.uk/job-profiles/game-design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icould.com/stories/tom-d/" TargetMode="External"/><Relationship Id="rId11" Type="http://schemas.openxmlformats.org/officeDocument/2006/relationships/hyperlink" Target="https://www.prospects.ac.uk/job-profiles/chartered-accountant" TargetMode="External"/><Relationship Id="rId5" Type="http://schemas.openxmlformats.org/officeDocument/2006/relationships/hyperlink" Target="https://www.bbc.co.uk/bitesize/articles/z7wb2sg" TargetMode="External"/><Relationship Id="rId10" Type="http://schemas.openxmlformats.org/officeDocument/2006/relationships/image" Target="../media/image17.jpeg"/><Relationship Id="rId4" Type="http://schemas.openxmlformats.org/officeDocument/2006/relationships/hyperlink" Target="https://www.bbc.co.uk/bitesize/articles/zb38y9q" TargetMode="External"/><Relationship Id="rId9" Type="http://schemas.openxmlformats.org/officeDocument/2006/relationships/image" Target="../media/image16.jpeg"/><Relationship Id="rId14" Type="http://schemas.openxmlformats.org/officeDocument/2006/relationships/hyperlink" Target="https://www.bbc.co.uk/bitesize/tags/zrsg6v4/jobs-that-use-maths/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accounting-technician" TargetMode="External"/><Relationship Id="rId3" Type="http://schemas.openxmlformats.org/officeDocument/2006/relationships/hyperlink" Target="https://nationalcareers.service.gov.uk/explore-careers?utm_source=CareersandEnterprise&amp;utm_medium=referral&amp;utm_campaign=MyLearning" TargetMode="External"/><Relationship Id="rId7" Type="http://schemas.openxmlformats.org/officeDocument/2006/relationships/hyperlink" Target="https://nationalcareers.service.gov.uk/job-profiles/quantity-surveyo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stockbroker" TargetMode="External"/><Relationship Id="rId5" Type="http://schemas.openxmlformats.org/officeDocument/2006/relationships/hyperlink" Target="https://nationalcareers.service.gov.uk/job-profiles/manufacturing-systems-engineer" TargetMode="External"/><Relationship Id="rId10" Type="http://schemas.openxmlformats.org/officeDocument/2006/relationships/hyperlink" Target="https://nationalcareers.service.gov.uk/job-profiles/sales-representative" TargetMode="External"/><Relationship Id="rId4" Type="http://schemas.openxmlformats.org/officeDocument/2006/relationships/image" Target="../media/image18.png"/><Relationship Id="rId9" Type="http://schemas.openxmlformats.org/officeDocument/2006/relationships/hyperlink" Target="https://nationalcareers.service.gov.uk/job-profiles/computer-games-develop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nationalcareers.service.gov.uk/explore-your-education-and-training-choices/higher-technical" TargetMode="External"/><Relationship Id="rId7" Type="http://schemas.openxmlformats.org/officeDocument/2006/relationships/hyperlink" Target="https://www.ucas.com/explore/subjects/mathematical-scienc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nationalcareers.service.gov.uk/explore-your-education-and-training-choices/higher-education" TargetMode="External"/><Relationship Id="rId5" Type="http://schemas.openxmlformats.org/officeDocument/2006/relationships/hyperlink" Target="https://nationalcareers.service.gov.uk/explore-your-education-and-training-choices/a-levels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F052F0-9CD1-4F50-A5FF-01F325B78F9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720284" y="5112328"/>
            <a:ext cx="6067560" cy="13400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500" b="1">
                <a:solidFill>
                  <a:srgbClr val="ED6E4F"/>
                </a:solidFill>
              </a:rPr>
              <a:t>Where can studying Mathematics take you?</a:t>
            </a:r>
          </a:p>
          <a:p>
            <a:pPr marL="0" indent="0">
              <a:buNone/>
            </a:pPr>
            <a:r>
              <a:rPr lang="en-GB" sz="1800">
                <a:solidFill>
                  <a:srgbClr val="00A8A6"/>
                </a:solidFill>
              </a:rPr>
              <a:t>Highlighting the relevance of Mathematics to future careers and opportunities</a:t>
            </a:r>
            <a:endParaRPr lang="en-GB" sz="1800">
              <a:solidFill>
                <a:srgbClr val="00A8A6"/>
              </a:solidFill>
              <a:cs typeface="Calibri"/>
            </a:endParaRPr>
          </a:p>
        </p:txBody>
      </p:sp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42A3DCB7-FE00-604F-B7B6-CB176C6E40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39" y="4714593"/>
            <a:ext cx="4776787" cy="17416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275AC0-E530-8C93-4CA6-0C48E546D0F2}"/>
              </a:ext>
            </a:extLst>
          </p:cNvPr>
          <p:cNvSpPr/>
          <p:nvPr/>
        </p:nvSpPr>
        <p:spPr>
          <a:xfrm>
            <a:off x="0" y="0"/>
            <a:ext cx="12192000" cy="4386760"/>
          </a:xfrm>
          <a:prstGeom prst="rect">
            <a:avLst/>
          </a:prstGeom>
          <a:solidFill>
            <a:srgbClr val="E95F3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grate&#10;&#10;Description automatically generated">
            <a:extLst>
              <a:ext uri="{FF2B5EF4-FFF2-40B4-BE49-F238E27FC236}">
                <a16:creationId xmlns:a16="http://schemas.microsoft.com/office/drawing/2014/main" id="{08498A3A-3D53-624E-A04B-CA418504A4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r="8787"/>
          <a:stretch/>
        </p:blipFill>
        <p:spPr>
          <a:xfrm>
            <a:off x="0" y="0"/>
            <a:ext cx="12192003" cy="43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comb&#10;&#10;Description automatically generated">
            <a:extLst>
              <a:ext uri="{FF2B5EF4-FFF2-40B4-BE49-F238E27FC236}">
                <a16:creationId xmlns:a16="http://schemas.microsoft.com/office/drawing/2014/main" id="{507E0234-26DD-7242-B4DB-2FB2BA90BC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98"/>
          <a:stretch/>
        </p:blipFill>
        <p:spPr>
          <a:xfrm>
            <a:off x="5083874" y="1380711"/>
            <a:ext cx="7108126" cy="45339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9604391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skills do you think you might need for these roles?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9604391" y="1026820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do you think these roles involve (daily task, etc.)?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252323" y="1715282"/>
            <a:ext cx="522972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Why Mathematics</a:t>
            </a:r>
            <a:br>
              <a:rPr lang="en-US" sz="3600" b="1">
                <a:solidFill>
                  <a:schemeClr val="bg1"/>
                </a:solidFill>
                <a:cs typeface="Calibri"/>
              </a:rPr>
            </a:br>
            <a:r>
              <a:rPr lang="en-US" sz="3600" b="1">
                <a:solidFill>
                  <a:schemeClr val="bg1"/>
                </a:solidFill>
              </a:rPr>
              <a:t>matters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7632934" y="2603301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careers can you think of that use Mathematics?</a:t>
            </a:r>
            <a:endParaRPr lang="en-GB" sz="1600" b="1">
              <a:solidFill>
                <a:schemeClr val="tx2"/>
              </a:solidFill>
              <a:highlight>
                <a:srgbClr val="FFFF00"/>
              </a:highlight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8C8AE-AB4D-044D-99D4-7328ABAFD045}"/>
              </a:ext>
            </a:extLst>
          </p:cNvPr>
          <p:cNvSpPr txBox="1"/>
          <p:nvPr/>
        </p:nvSpPr>
        <p:spPr>
          <a:xfrm>
            <a:off x="252324" y="3097454"/>
            <a:ext cx="4127139" cy="284693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ED6E4F"/>
                </a:solidFill>
              </a:rPr>
              <a:t>Have you ever considered where studying Mathematics can take you? </a:t>
            </a:r>
          </a:p>
          <a:p>
            <a:endParaRPr lang="en-GB" sz="2400">
              <a:solidFill>
                <a:schemeClr val="accent2"/>
              </a:solidFill>
            </a:endParaRPr>
          </a:p>
          <a:p>
            <a:r>
              <a:rPr lang="en-GB" sz="2000">
                <a:solidFill>
                  <a:schemeClr val="tx2"/>
                </a:solidFill>
              </a:rPr>
              <a:t>Today, we’ll be exploring some of </a:t>
            </a:r>
            <a:br>
              <a:rPr lang="en-GB" sz="2000"/>
            </a:br>
            <a:r>
              <a:rPr lang="en-GB" sz="2000">
                <a:solidFill>
                  <a:schemeClr val="tx2"/>
                </a:solidFill>
              </a:rPr>
              <a:t>the career opportunities that are available to you, as well as the various pathways you can take to get there.</a:t>
            </a:r>
            <a:endParaRPr lang="en-GB" sz="2000">
              <a:solidFill>
                <a:schemeClr val="tx2"/>
              </a:solidFill>
              <a:cs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5662864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Why is Mathematics an </a:t>
            </a:r>
            <a:endParaRPr lang="en-US">
              <a:solidFill>
                <a:schemeClr val="tx2"/>
              </a:solidFill>
            </a:endParaRPr>
          </a:p>
          <a:p>
            <a:pPr algn="ctr"/>
            <a:r>
              <a:rPr lang="en-GB" sz="1600" b="1">
                <a:solidFill>
                  <a:schemeClr val="tx2"/>
                </a:solidFill>
              </a:rPr>
              <a:t>important subject?</a:t>
            </a:r>
            <a:endParaRPr lang="en-GB">
              <a:solidFill>
                <a:schemeClr val="tx2"/>
              </a:solidFill>
            </a:endParaRPr>
          </a:p>
          <a:p>
            <a:pPr algn="ctr"/>
            <a:r>
              <a:rPr lang="en-GB" sz="1100" b="1">
                <a:solidFill>
                  <a:schemeClr val="tx2"/>
                </a:solidFill>
                <a:ea typeface="+mn-lt"/>
                <a:cs typeface="+mn-lt"/>
                <a:hlinkClick r:id="rId4"/>
              </a:rPr>
              <a:t>5</a:t>
            </a:r>
            <a:r>
              <a:rPr lang="en-GB" sz="1100" b="1">
                <a:solidFill>
                  <a:schemeClr val="tx2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great reasons to study maths - Success at School</a:t>
            </a:r>
            <a:endParaRPr lang="en-GB" sz="1100" b="1">
              <a:solidFill>
                <a:schemeClr val="tx2"/>
              </a:solidFill>
              <a:ea typeface="+mn-lt"/>
              <a:cs typeface="+mn-l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5662863" y="958831"/>
            <a:ext cx="2374983" cy="237498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pathways can you take with this subject?</a:t>
            </a:r>
            <a:endParaRPr lang="en-GB" sz="1600" b="1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9D6D2F8-8416-DD44-B143-4545650EC1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323" y="2216150"/>
            <a:ext cx="2705100" cy="2425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433136" y="1909010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D066B-A5D4-5640-87D3-A10DB6059739}"/>
              </a:ext>
            </a:extLst>
          </p:cNvPr>
          <p:cNvSpPr txBox="1"/>
          <p:nvPr/>
        </p:nvSpPr>
        <p:spPr>
          <a:xfrm>
            <a:off x="433135" y="3429000"/>
            <a:ext cx="2423589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ED6E4F"/>
                </a:solidFill>
              </a:rPr>
              <a:t>Here are some example roles and careers linked to</a:t>
            </a:r>
            <a:endParaRPr lang="en-GB" sz="2500" b="1">
              <a:solidFill>
                <a:srgbClr val="EB6E4F"/>
              </a:solidFill>
              <a:highlight>
                <a:srgbClr val="FFFF00"/>
              </a:highlight>
              <a:cs typeface="Calibri"/>
            </a:endParaRPr>
          </a:p>
          <a:p>
            <a:endParaRPr lang="en-GB" sz="2500" b="1">
              <a:solidFill>
                <a:srgbClr val="ED6E4F"/>
              </a:solidFill>
              <a:cs typeface="Calibri"/>
            </a:endParaRPr>
          </a:p>
          <a:p>
            <a:r>
              <a:rPr lang="en-GB" sz="2000" b="1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Mathematics</a:t>
            </a:r>
            <a:endParaRPr lang="en-GB" sz="2000" b="1">
              <a:solidFill>
                <a:schemeClr val="tx2"/>
              </a:solidFill>
              <a:highlight>
                <a:srgbClr val="FFFF00"/>
              </a:highlight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7670274" y="795433"/>
            <a:ext cx="3270392" cy="8441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D6E4F"/>
                </a:solidFill>
              </a:rPr>
              <a:t>Senior Systems Engineer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53E0D-77AE-3C4D-AFFC-F7353BF321C3}"/>
              </a:ext>
            </a:extLst>
          </p:cNvPr>
          <p:cNvSpPr/>
          <p:nvPr/>
        </p:nvSpPr>
        <p:spPr>
          <a:xfrm>
            <a:off x="8340308" y="1638009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7572639" y="5383051"/>
            <a:ext cx="350997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D6E4F"/>
                </a:solidFill>
              </a:rPr>
              <a:t>Quantity Surveyor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B1387A-B77C-6240-9518-8C45A9E66B9E}"/>
              </a:ext>
            </a:extLst>
          </p:cNvPr>
          <p:cNvSpPr/>
          <p:nvPr/>
        </p:nvSpPr>
        <p:spPr>
          <a:xfrm>
            <a:off x="7550047" y="5871485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0F003-586B-8247-843B-AD4972815D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5" b="16645"/>
          <a:stretch/>
        </p:blipFill>
        <p:spPr>
          <a:xfrm>
            <a:off x="4179589" y="595010"/>
            <a:ext cx="2496200" cy="2497849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6FF23A-42FB-A541-B768-B6E967D1EA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8" r="16638"/>
          <a:stretch/>
        </p:blipFill>
        <p:spPr>
          <a:xfrm>
            <a:off x="4179589" y="3915442"/>
            <a:ext cx="2499780" cy="249892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339AB0-AE58-AC5C-BC97-C2030E583E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0" r="17080"/>
          <a:stretch/>
        </p:blipFill>
        <p:spPr>
          <a:xfrm>
            <a:off x="6415828" y="2220707"/>
            <a:ext cx="2424343" cy="2445568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9696745" y="3159628"/>
            <a:ext cx="249525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D6E4F"/>
                </a:solidFill>
              </a:rPr>
              <a:t>Financial trader/ Stockbroker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59E999-90AA-0AD6-D998-09B0610C2EFD}"/>
              </a:ext>
            </a:extLst>
          </p:cNvPr>
          <p:cNvSpPr/>
          <p:nvPr/>
        </p:nvSpPr>
        <p:spPr>
          <a:xfrm>
            <a:off x="9736159" y="4005938"/>
            <a:ext cx="2032736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Prospect case study</a:t>
            </a:r>
            <a:endParaRPr lang="en-GB">
              <a:solidFill>
                <a:schemeClr val="tx2"/>
              </a:solidFill>
            </a:endParaRPr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2893BF09-4CE4-D94C-87F9-E86C1A52EC8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49" y="5288204"/>
            <a:ext cx="787400" cy="673100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4BC1FE30-C293-2E43-A22A-F6B768DB2F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177" y="3091352"/>
            <a:ext cx="787400" cy="673100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7AE2401F-7D24-D64F-80FC-15F8A5E8E5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59" y="707997"/>
            <a:ext cx="787400" cy="673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5A81AA6-21CC-6257-EA6F-A186F5F4D03F}"/>
              </a:ext>
            </a:extLst>
          </p:cNvPr>
          <p:cNvSpPr/>
          <p:nvPr/>
        </p:nvSpPr>
        <p:spPr>
          <a:xfrm>
            <a:off x="9736159" y="4400076"/>
            <a:ext cx="1808829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GB">
              <a:solidFill>
                <a:schemeClr val="tx2"/>
              </a:solidFill>
              <a:cs typeface="Calibri"/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790BD7-2473-3B37-FA65-B0BDEB8A63E6}"/>
              </a:ext>
            </a:extLst>
          </p:cNvPr>
          <p:cNvSpPr/>
          <p:nvPr/>
        </p:nvSpPr>
        <p:spPr>
          <a:xfrm>
            <a:off x="8698262" y="6305076"/>
            <a:ext cx="1808829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GB">
              <a:solidFill>
                <a:schemeClr val="tx2"/>
              </a:solidFill>
              <a:cs typeface="Calibri"/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FD8B710-3E47-B543-A97F-5B5F355CAF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4"/>
          <a:stretch/>
        </p:blipFill>
        <p:spPr>
          <a:xfrm>
            <a:off x="4822432" y="-1"/>
            <a:ext cx="2705100" cy="14441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2DEFFB8-F0C4-2B46-B7E0-DD755B6F0354}"/>
              </a:ext>
            </a:extLst>
          </p:cNvPr>
          <p:cNvSpPr txBox="1"/>
          <p:nvPr/>
        </p:nvSpPr>
        <p:spPr>
          <a:xfrm>
            <a:off x="9308858" y="1026733"/>
            <a:ext cx="256831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D6E4F"/>
                </a:solidFill>
                <a:cs typeface="Calibri"/>
              </a:rPr>
              <a:t>Accounting Technician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3FB12C-B72F-BC40-910D-7BFD2D7DA702}"/>
              </a:ext>
            </a:extLst>
          </p:cNvPr>
          <p:cNvSpPr txBox="1"/>
          <p:nvPr/>
        </p:nvSpPr>
        <p:spPr>
          <a:xfrm>
            <a:off x="9526434" y="4982951"/>
            <a:ext cx="2495255" cy="4576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D6E4F"/>
                </a:solidFill>
              </a:rPr>
              <a:t>Sales Associate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4ACDC-75AA-3A42-8F50-E8145BEB3AE5}"/>
              </a:ext>
            </a:extLst>
          </p:cNvPr>
          <p:cNvSpPr txBox="1"/>
          <p:nvPr/>
        </p:nvSpPr>
        <p:spPr>
          <a:xfrm>
            <a:off x="7527532" y="2955529"/>
            <a:ext cx="342673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D6E4F"/>
                </a:solidFill>
              </a:rPr>
              <a:t>Games Designer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9EA8A2-73E0-7A4F-8913-A190CAB87A11}"/>
              </a:ext>
            </a:extLst>
          </p:cNvPr>
          <p:cNvSpPr txBox="1"/>
          <p:nvPr/>
        </p:nvSpPr>
        <p:spPr>
          <a:xfrm>
            <a:off x="7527532" y="3388070"/>
            <a:ext cx="23525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cs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61F00F-71EC-B54B-97CD-6839FF86E7CE}"/>
              </a:ext>
            </a:extLst>
          </p:cNvPr>
          <p:cNvSpPr/>
          <p:nvPr/>
        </p:nvSpPr>
        <p:spPr>
          <a:xfrm>
            <a:off x="9374547" y="1854828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cs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059681B-943C-E34C-A5DE-007C22E6EA0B}"/>
              </a:ext>
            </a:extLst>
          </p:cNvPr>
          <p:cNvSpPr/>
          <p:nvPr/>
        </p:nvSpPr>
        <p:spPr>
          <a:xfrm>
            <a:off x="9540845" y="5432084"/>
            <a:ext cx="1808829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GB">
              <a:solidFill>
                <a:schemeClr val="tx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DFAF30-422B-F340-9CD1-E6D8BC407E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5" r="12465"/>
          <a:stretch/>
        </p:blipFill>
        <p:spPr>
          <a:xfrm>
            <a:off x="5990513" y="4116775"/>
            <a:ext cx="2500452" cy="2498129"/>
          </a:xfrm>
          <a:prstGeom prst="ellipse">
            <a:avLst/>
          </a:prstGeom>
        </p:spPr>
      </p:pic>
      <p:pic>
        <p:nvPicPr>
          <p:cNvPr id="18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56C5D0DE-2357-3746-A939-D132426D28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457" y="1103606"/>
            <a:ext cx="787400" cy="673100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BEF1F7A6-5BCF-6246-BF53-2EC7A6EB83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805" y="2880971"/>
            <a:ext cx="787400" cy="673100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799B216A-A119-5A4A-B69B-7C912FE5D2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034" y="4887255"/>
            <a:ext cx="787400" cy="6731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0D753C0-7B3A-BE4F-8239-8750263037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59"/>
          <a:stretch/>
        </p:blipFill>
        <p:spPr>
          <a:xfrm>
            <a:off x="3531514" y="4867925"/>
            <a:ext cx="2705100" cy="1990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D204F-FFD1-E14A-A416-FC0F8671D1DD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1" r="12511"/>
          <a:stretch/>
        </p:blipFill>
        <p:spPr>
          <a:xfrm>
            <a:off x="5990513" y="210254"/>
            <a:ext cx="2494168" cy="2494870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B9F6F6-0F13-2A45-9B56-9B41C3BF5EC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1" r="16671"/>
          <a:stretch/>
        </p:blipFill>
        <p:spPr>
          <a:xfrm>
            <a:off x="3983485" y="2188236"/>
            <a:ext cx="2494167" cy="2489830"/>
          </a:xfrm>
          <a:prstGeom prst="ellipse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C35F47-AEAB-B445-201E-E981CAC1740D}"/>
              </a:ext>
            </a:extLst>
          </p:cNvPr>
          <p:cNvSpPr/>
          <p:nvPr/>
        </p:nvSpPr>
        <p:spPr>
          <a:xfrm>
            <a:off x="9374546" y="2222689"/>
            <a:ext cx="1984646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Prosects case study</a:t>
            </a:r>
            <a:endParaRPr lang="en-GB">
              <a:solidFill>
                <a:schemeClr val="tx2"/>
              </a:solidFill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EE14A1-DB22-9780-8627-CFF9C33D60BE}"/>
              </a:ext>
            </a:extLst>
          </p:cNvPr>
          <p:cNvSpPr txBox="1"/>
          <p:nvPr/>
        </p:nvSpPr>
        <p:spPr>
          <a:xfrm>
            <a:off x="8145014" y="3742794"/>
            <a:ext cx="212250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Prospects case study</a:t>
            </a:r>
            <a:endParaRPr lang="en-US">
              <a:solidFill>
                <a:schemeClr val="tx2"/>
              </a:solidFill>
              <a:cs typeface="Calibri" panose="020F0502020204030204"/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33B475-4A3F-9E31-2CB8-745637B5C622}"/>
              </a:ext>
            </a:extLst>
          </p:cNvPr>
          <p:cNvSpPr txBox="1"/>
          <p:nvPr/>
        </p:nvSpPr>
        <p:spPr>
          <a:xfrm>
            <a:off x="8486600" y="4110656"/>
            <a:ext cx="23525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cs typeface="Calibri" panose="020F0502020204030204"/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0E8BC9-FDB6-7CB1-264B-EA1E5F9D5981}"/>
              </a:ext>
            </a:extLst>
          </p:cNvPr>
          <p:cNvSpPr txBox="1"/>
          <p:nvPr/>
        </p:nvSpPr>
        <p:spPr>
          <a:xfrm>
            <a:off x="433136" y="1909010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8437A4-FD76-886F-6EA3-2EF648757F96}"/>
              </a:ext>
            </a:extLst>
          </p:cNvPr>
          <p:cNvSpPr txBox="1"/>
          <p:nvPr/>
        </p:nvSpPr>
        <p:spPr>
          <a:xfrm>
            <a:off x="433135" y="3429000"/>
            <a:ext cx="2423589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ED6E4F"/>
                </a:solidFill>
              </a:rPr>
              <a:t>Here are some example roles and careers linked to</a:t>
            </a:r>
            <a:endParaRPr lang="en-GB" sz="2500" b="1">
              <a:solidFill>
                <a:srgbClr val="EB6E4F"/>
              </a:solidFill>
              <a:highlight>
                <a:srgbClr val="FFFF00"/>
              </a:highlight>
              <a:cs typeface="Calibri"/>
            </a:endParaRPr>
          </a:p>
          <a:p>
            <a:endParaRPr lang="en-GB" sz="2500" b="1">
              <a:solidFill>
                <a:srgbClr val="ED6E4F"/>
              </a:solidFill>
              <a:cs typeface="Calibri"/>
            </a:endParaRPr>
          </a:p>
          <a:p>
            <a:r>
              <a:rPr lang="en-GB" sz="2000" b="1">
                <a:solidFill>
                  <a:schemeClr val="tx2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Mathematics</a:t>
            </a:r>
            <a:endParaRPr lang="en-GB" sz="2000" b="1">
              <a:solidFill>
                <a:schemeClr val="tx2"/>
              </a:solidFill>
              <a:highlight>
                <a:srgbClr val="FFFF00"/>
              </a:highligh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950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3993661" y="3591340"/>
            <a:ext cx="3728047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433136" y="3591340"/>
            <a:ext cx="3321763" cy="2743200"/>
          </a:xfrm>
          <a:prstGeom prst="rect">
            <a:avLst/>
          </a:prstGeom>
          <a:solidFill>
            <a:srgbClr val="E95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433136" y="1572459"/>
            <a:ext cx="64652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Discover more about the role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433136" y="2418342"/>
            <a:ext cx="66435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>
                <a:solidFill>
                  <a:schemeClr val="tx2"/>
                </a:solidFill>
              </a:rPr>
              <a:t>Explore careers using </a:t>
            </a:r>
            <a:r>
              <a:rPr lang="en-GB" sz="20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Careers Service </a:t>
            </a:r>
            <a:r>
              <a:rPr lang="en-GB" sz="2000">
                <a:solidFill>
                  <a:schemeClr val="tx2"/>
                </a:solidFill>
              </a:rPr>
              <a:t>and find out about what jobs involve and how they are right for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521213" y="3621759"/>
            <a:ext cx="3232309" cy="27084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>
                <a:solidFill>
                  <a:schemeClr val="bg2"/>
                </a:solidFill>
              </a:rPr>
              <a:t>Includes: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 sz="800">
                <a:solidFill>
                  <a:schemeClr val="bg2"/>
                </a:solidFill>
              </a:rPr>
              <a:t>  </a:t>
            </a:r>
            <a:endParaRPr lang="en-GB" sz="8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Average salary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Typical hours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Work patterns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Pathways/How to become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Essential Skills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Daily tasks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Career path and progression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Current opportunities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A288C-13D7-1643-88DB-D59DCD4DDD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207" y="2417966"/>
            <a:ext cx="3650457" cy="3913941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222594" y="3749676"/>
            <a:ext cx="3123951" cy="2154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solidFill>
                  <a:schemeClr val="bg2"/>
                </a:solidFill>
              </a:rPr>
              <a:t>Research Ideas: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endParaRPr lang="en-GB" sz="800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Senior Systems Engineer</a:t>
            </a:r>
            <a:r>
              <a:rPr lang="en-GB">
                <a:solidFill>
                  <a:schemeClr val="bg2"/>
                </a:solidFill>
              </a:rPr>
              <a:t> 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Stockbroker</a:t>
            </a:r>
            <a:r>
              <a:rPr lang="en-GB">
                <a:solidFill>
                  <a:schemeClr val="bg2"/>
                </a:solidFill>
              </a:rPr>
              <a:t> 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Quantity Surveyor</a:t>
            </a:r>
            <a:r>
              <a:rPr lang="en-GB">
                <a:solidFill>
                  <a:schemeClr val="bg2"/>
                </a:solidFill>
              </a:rPr>
              <a:t> 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Accounting </a:t>
            </a:r>
            <a:r>
              <a:rPr lang="en-GB">
                <a:solidFill>
                  <a:schemeClr val="bg2"/>
                </a:solidFill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Technician</a:t>
            </a:r>
            <a:endParaRPr lang="en-GB">
              <a:solidFill>
                <a:schemeClr val="bg2"/>
              </a:solidFill>
              <a:cs typeface="Calibri" panose="020F0502020204030204"/>
            </a:endParaRPr>
          </a:p>
          <a:p>
            <a:r>
              <a:rPr lang="en-GB">
                <a:solidFill>
                  <a:schemeClr val="bg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Games Designer</a:t>
            </a:r>
            <a:r>
              <a:rPr lang="en-GB">
                <a:solidFill>
                  <a:schemeClr val="bg2"/>
                </a:solidFill>
              </a:rPr>
              <a:t> 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 Associate</a:t>
            </a:r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" y="77928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149752" y="2614373"/>
            <a:ext cx="2746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617794" y="2594826"/>
            <a:ext cx="168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Apprenticeship</a:t>
            </a:r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3689335" y="5895748"/>
            <a:ext cx="5144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629682" y="6410740"/>
            <a:ext cx="110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Teacher</a:t>
            </a:r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/>
                <a:cs typeface="Calibri"/>
              </a:rPr>
              <a:t>• A minimum GCSE Grade 4 or above in English and maths (plus science if you want to teach primary) 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degree or equivalent qualification</a:t>
            </a:r>
            <a:endParaRPr lang="en-GB" sz="1200" b="1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 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3" y="2952175"/>
            <a:ext cx="2780043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T Levels are nationally recognised, technical qualifications for 16–19-year-olds. Designed by leading employers, one T Level is equivalent in size to 3 A 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chemeClr val="bg2"/>
                </a:solidFill>
              </a:rPr>
              <a:t>Complete a degree course</a:t>
            </a:r>
            <a:br>
              <a:rPr lang="en-GB" sz="1100" b="1">
                <a:solidFill>
                  <a:schemeClr val="bg2"/>
                </a:solidFill>
              </a:rPr>
            </a:br>
            <a:endParaRPr lang="en-GB" sz="600" b="1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It is possible to get QTS as part of an undergraduate degree, for example:</a:t>
            </a:r>
          </a:p>
          <a:p>
            <a:br>
              <a:rPr lang="en-GB" sz="400">
                <a:solidFill>
                  <a:schemeClr val="bg2"/>
                </a:solidFill>
              </a:rPr>
            </a:br>
            <a:r>
              <a:rPr lang="en-GB" sz="1100">
                <a:solidFill>
                  <a:schemeClr val="bg2"/>
                </a:solidFill>
              </a:rPr>
              <a:t>• Bachelor of Arts (BA)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Education (</a:t>
            </a:r>
            <a:r>
              <a:rPr lang="en-GB" sz="1100" err="1">
                <a:solidFill>
                  <a:schemeClr val="bg2"/>
                </a:solidFill>
              </a:rPr>
              <a:t>BEd</a:t>
            </a:r>
            <a:r>
              <a:rPr lang="en-GB" sz="1100">
                <a:solidFill>
                  <a:schemeClr val="bg2"/>
                </a:solidFill>
              </a:rPr>
              <a:t>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11541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Top up to a degree (Level 6) in a year of full-time study</a:t>
            </a:r>
            <a:endParaRPr lang="en-GB" sz="1100">
              <a:solidFill>
                <a:schemeClr val="bg2"/>
              </a:solidFill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Degree apprenticeship </a:t>
            </a:r>
          </a:p>
          <a:p>
            <a:r>
              <a:rPr lang="en-GB" sz="1100">
                <a:solidFill>
                  <a:schemeClr val="bg2"/>
                </a:solidFill>
              </a:rPr>
              <a:t>(Level 6-7). There is a Level 6 Teaching apprenticeship programme</a:t>
            </a:r>
          </a:p>
        </p:txBody>
      </p:sp>
      <p:pic>
        <p:nvPicPr>
          <p:cNvPr id="24" name="Picture 23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DDE8079C-C4AE-9DFC-5EC8-8D5FC56EF4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412480" y="273455"/>
            <a:ext cx="1552874" cy="7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752606" y="1796396"/>
            <a:ext cx="3576833" cy="5842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>
                <a:solidFill>
                  <a:schemeClr val="tx2"/>
                </a:solidFill>
                <a:latin typeface="Calibri"/>
                <a:cs typeface="Calibri"/>
              </a:rPr>
              <a:t>Study Pathways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85123" y="2507384"/>
            <a:ext cx="6019800" cy="23041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500" b="1">
                <a:cs typeface="Calibri"/>
              </a:rPr>
              <a:t>HTQs (Higher Technical Qualifications)</a:t>
            </a:r>
            <a:r>
              <a:rPr lang="en-GB" sz="2000" b="1">
                <a:cs typeface="Calibri"/>
              </a:rPr>
              <a:t> </a:t>
            </a:r>
            <a:br>
              <a:rPr lang="en-GB" sz="2000">
                <a:cs typeface="Calibri"/>
              </a:rPr>
            </a:br>
            <a:r>
              <a:rPr lang="en-GB" sz="1400">
                <a:hlinkClick r:id="rId3"/>
              </a:rPr>
              <a:t>Higher technical qualifications (HTQs) | National Careers Service</a:t>
            </a:r>
            <a:r>
              <a:rPr lang="en-GB" sz="2000">
                <a:solidFill>
                  <a:schemeClr val="tx2"/>
                </a:solidFill>
                <a:cs typeface="Calibri"/>
              </a:rPr>
              <a:t> </a:t>
            </a:r>
          </a:p>
          <a:p>
            <a:pPr marL="0" indent="0" algn="l">
              <a:buNone/>
            </a:pPr>
            <a:r>
              <a:rPr lang="en-GB" sz="1400" b="1">
                <a:solidFill>
                  <a:schemeClr val="tx2"/>
                </a:solidFill>
                <a:cs typeface="Calibri"/>
              </a:rPr>
              <a:t>You might find courses in: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400">
                <a:solidFill>
                  <a:schemeClr val="tx2"/>
                </a:solidFill>
                <a:cs typeface="Calibri"/>
              </a:rPr>
              <a:t>• Mathematics</a:t>
            </a:r>
            <a:br>
              <a:rPr lang="en-GB" sz="1400">
                <a:cs typeface="Calibri"/>
              </a:rPr>
            </a:br>
            <a:r>
              <a:rPr lang="en-GB" sz="1400">
                <a:solidFill>
                  <a:schemeClr val="tx2"/>
                </a:solidFill>
                <a:cs typeface="Calibri"/>
              </a:rPr>
              <a:t>• Accounting and Finance</a:t>
            </a:r>
            <a:br>
              <a:rPr lang="en-GB" sz="1400">
                <a:cs typeface="Calibri"/>
              </a:rPr>
            </a:br>
            <a:r>
              <a:rPr lang="en-GB" sz="1400">
                <a:solidFill>
                  <a:schemeClr val="tx2"/>
                </a:solidFill>
                <a:cs typeface="Calibri"/>
              </a:rPr>
              <a:t>• Aeronautical Engineering</a:t>
            </a:r>
            <a:br>
              <a:rPr lang="en-GB" sz="1400">
                <a:cs typeface="Calibri"/>
              </a:rPr>
            </a:br>
            <a:r>
              <a:rPr lang="en-GB" sz="1400">
                <a:solidFill>
                  <a:schemeClr val="tx2"/>
                </a:solidFill>
                <a:cs typeface="Calibri"/>
              </a:rPr>
              <a:t>• Accounting</a:t>
            </a:r>
            <a:br>
              <a:rPr lang="en-GB" sz="1400">
                <a:cs typeface="Calibri"/>
              </a:rPr>
            </a:br>
            <a:endParaRPr lang="en-GB" sz="1400">
              <a:solidFill>
                <a:schemeClr val="tx2"/>
              </a:solidFill>
              <a:cs typeface="Calibri"/>
            </a:endParaRPr>
          </a:p>
          <a:p>
            <a:pPr marL="0" indent="0" algn="l">
              <a:buNone/>
            </a:pPr>
            <a:endParaRPr lang="en-GB">
              <a:solidFill>
                <a:schemeClr val="tx2"/>
              </a:solidFill>
              <a:cs typeface="Calibri"/>
            </a:endParaRPr>
          </a:p>
          <a:p>
            <a:pPr algn="l"/>
            <a:endParaRPr lang="en-GB">
              <a:solidFill>
                <a:schemeClr val="tx2"/>
              </a:solidFill>
              <a:cs typeface="Calibri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2828724-9514-564B-BA94-850A7545C2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54" y="1660153"/>
            <a:ext cx="785234" cy="79815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432BFE7C-B10D-4004-9F0F-738A10E146C5}"/>
              </a:ext>
            </a:extLst>
          </p:cNvPr>
          <p:cNvSpPr txBox="1">
            <a:spLocks/>
          </p:cNvSpPr>
          <p:nvPr/>
        </p:nvSpPr>
        <p:spPr>
          <a:xfrm>
            <a:off x="6095229" y="1761292"/>
            <a:ext cx="5514870" cy="2876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>
                <a:cs typeface="Calibri"/>
              </a:rPr>
              <a:t>A levels </a:t>
            </a:r>
            <a:br>
              <a:rPr lang="en-GB">
                <a:cs typeface="Calibri"/>
              </a:rPr>
            </a:br>
            <a:r>
              <a:rPr lang="en-GB" sz="1400">
                <a:hlinkClick r:id="rId5"/>
              </a:rPr>
              <a:t>A levels | National Careers Service</a:t>
            </a:r>
            <a:endParaRPr lang="en-GB" sz="1400">
              <a:solidFill>
                <a:schemeClr val="tx2"/>
              </a:solidFill>
              <a:cs typeface="Calibri"/>
            </a:endParaRPr>
          </a:p>
          <a:p>
            <a:pPr marL="0" indent="0" algn="l">
              <a:buNone/>
            </a:pPr>
            <a:r>
              <a:rPr lang="en-GB" sz="1400" b="1">
                <a:solidFill>
                  <a:schemeClr val="tx2"/>
                </a:solidFill>
                <a:cs typeface="Calibri"/>
              </a:rPr>
              <a:t>You might find courses in:</a:t>
            </a:r>
          </a:p>
          <a:p>
            <a:pPr marL="0" indent="0">
              <a:buNone/>
            </a:pPr>
            <a:r>
              <a:rPr lang="en-GB" sz="1400">
                <a:solidFill>
                  <a:schemeClr val="tx2"/>
                </a:solidFill>
                <a:cs typeface="Calibri"/>
              </a:rPr>
              <a:t>• Mathematics            • Further Mathematics</a:t>
            </a:r>
            <a:endParaRPr lang="en-GB">
              <a:solidFill>
                <a:schemeClr val="tx2"/>
              </a:solidFill>
              <a:cs typeface="Calibri"/>
            </a:endParaRPr>
          </a:p>
          <a:p>
            <a:pPr algn="l"/>
            <a:endParaRPr lang="en-GB">
              <a:solidFill>
                <a:schemeClr val="tx2"/>
              </a:solidFill>
              <a:cs typeface="Calibri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9DF505A-0AEC-402D-AB6C-C234499C8DF8}"/>
              </a:ext>
            </a:extLst>
          </p:cNvPr>
          <p:cNvSpPr txBox="1">
            <a:spLocks/>
          </p:cNvSpPr>
          <p:nvPr/>
        </p:nvSpPr>
        <p:spPr>
          <a:xfrm>
            <a:off x="6096000" y="3960735"/>
            <a:ext cx="5514870" cy="2696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>
                <a:cs typeface="Calibri"/>
              </a:rPr>
              <a:t>Higher education </a:t>
            </a:r>
            <a:br>
              <a:rPr lang="en-GB">
                <a:cs typeface="Calibri"/>
              </a:rPr>
            </a:br>
            <a:r>
              <a:rPr lang="en-GB" sz="1400">
                <a:hlinkClick r:id="rId6"/>
              </a:rPr>
              <a:t>Higher education | National Careers Service</a:t>
            </a:r>
            <a:br>
              <a:rPr lang="en-GB" sz="1400"/>
            </a:br>
            <a:r>
              <a:rPr lang="en-GB" sz="1400">
                <a:hlinkClick r:id="rId7"/>
              </a:rPr>
              <a:t>You can explore undergraduate courses in Mathematics </a:t>
            </a:r>
            <a:r>
              <a:rPr lang="en-GB" sz="1400"/>
              <a:t> </a:t>
            </a:r>
            <a:br>
              <a:rPr lang="en-GB" sz="1400"/>
            </a:br>
            <a:endParaRPr lang="en-GB" sz="1400"/>
          </a:p>
          <a:p>
            <a:pPr marL="0" indent="0">
              <a:buNone/>
            </a:pPr>
            <a:r>
              <a:rPr lang="en-GB" sz="1400" b="1">
                <a:solidFill>
                  <a:schemeClr val="tx2"/>
                </a:solidFill>
                <a:cs typeface="Calibri"/>
              </a:rPr>
              <a:t>You might find courses in: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400">
                <a:solidFill>
                  <a:schemeClr val="tx2"/>
                </a:solidFill>
                <a:cs typeface="Calibri"/>
              </a:rPr>
              <a:t>• Actuarial Mathematics </a:t>
            </a:r>
            <a:br>
              <a:rPr lang="en-GB" sz="1400">
                <a:cs typeface="Calibri"/>
              </a:rPr>
            </a:br>
            <a:r>
              <a:rPr lang="en-GB" sz="1400">
                <a:solidFill>
                  <a:schemeClr val="tx2"/>
                </a:solidFill>
                <a:cs typeface="Calibri"/>
              </a:rPr>
              <a:t>• Accounting </a:t>
            </a:r>
            <a:br>
              <a:rPr lang="en-GB" sz="1400">
                <a:cs typeface="Calibri"/>
              </a:rPr>
            </a:br>
            <a:r>
              <a:rPr lang="en-GB" sz="1400">
                <a:solidFill>
                  <a:schemeClr val="tx2"/>
                </a:solidFill>
                <a:cs typeface="Calibri"/>
              </a:rPr>
              <a:t>• Mathematics </a:t>
            </a:r>
            <a:br>
              <a:rPr lang="en-GB" sz="1400">
                <a:cs typeface="Calibri"/>
              </a:rPr>
            </a:br>
            <a:r>
              <a:rPr lang="en-GB" sz="1400">
                <a:solidFill>
                  <a:schemeClr val="tx2"/>
                </a:solidFill>
                <a:cs typeface="Calibri"/>
              </a:rPr>
              <a:t>• Accounting and Finance</a:t>
            </a:r>
            <a:br>
              <a:rPr lang="en-GB" sz="1400">
                <a:cs typeface="Calibri"/>
              </a:rPr>
            </a:br>
            <a:r>
              <a:rPr lang="en-GB" sz="1400">
                <a:solidFill>
                  <a:schemeClr val="tx2"/>
                </a:solidFill>
                <a:cs typeface="Calibri"/>
              </a:rPr>
              <a:t>• Aeronautical Engineering</a:t>
            </a:r>
            <a:endParaRPr lang="en-GB">
              <a:solidFill>
                <a:schemeClr val="tx2"/>
              </a:solidFill>
              <a:cs typeface="Calibri"/>
            </a:endParaRPr>
          </a:p>
          <a:p>
            <a:endParaRPr lang="en-GB">
              <a:solidFill>
                <a:schemeClr val="tx2"/>
              </a:solidFill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A96B26-58ED-0342-AB05-9FB5395DC0AC}"/>
              </a:ext>
            </a:extLst>
          </p:cNvPr>
          <p:cNvSpPr/>
          <p:nvPr/>
        </p:nvSpPr>
        <p:spPr>
          <a:xfrm>
            <a:off x="6099720" y="6503753"/>
            <a:ext cx="1949641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>
                <a:solidFill>
                  <a:schemeClr val="tx2"/>
                </a:solidFill>
                <a:cs typeface="Calibri"/>
              </a:rPr>
              <a:t>• Banking and Finance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5C0417-84C3-264E-8D7A-674696F58D2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2"/>
          <a:stretch/>
        </p:blipFill>
        <p:spPr>
          <a:xfrm>
            <a:off x="531584" y="4795712"/>
            <a:ext cx="2705100" cy="20622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00E4A4-2F15-6A4C-93B5-9B9758DFCB7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2"/>
          <a:stretch/>
        </p:blipFill>
        <p:spPr>
          <a:xfrm>
            <a:off x="2991756" y="4795712"/>
            <a:ext cx="2705100" cy="20622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46CEBD-73F1-DFEB-5354-4C635DEFFD35}"/>
              </a:ext>
            </a:extLst>
          </p:cNvPr>
          <p:cNvSpPr txBox="1"/>
          <p:nvPr/>
        </p:nvSpPr>
        <p:spPr>
          <a:xfrm>
            <a:off x="213577" y="1709073"/>
            <a:ext cx="1058575" cy="73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7|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8E6776-842D-C2B8-02ED-30551B5A2CA6}"/>
              </a:ext>
            </a:extLst>
          </p:cNvPr>
          <p:cNvSpPr txBox="1"/>
          <p:nvPr/>
        </p:nvSpPr>
        <p:spPr>
          <a:xfrm>
            <a:off x="283369" y="4462462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>
                <a:solidFill>
                  <a:srgbClr val="484A47"/>
                </a:solidFill>
              </a:rPr>
              <a:t>• General Engineering</a:t>
            </a:r>
            <a:r>
              <a:rPr lang="en-GB" sz="1400">
                <a:solidFill>
                  <a:srgbClr val="000000"/>
                </a:solidFill>
                <a:cs typeface="Calibri"/>
              </a:rPr>
              <a:t>​</a:t>
            </a:r>
            <a:endParaRPr lang="en-GB" sz="1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BB89DC-9707-052A-6DC7-1172D2A21F60}"/>
              </a:ext>
            </a:extLst>
          </p:cNvPr>
          <p:cNvSpPr txBox="1"/>
          <p:nvPr/>
        </p:nvSpPr>
        <p:spPr>
          <a:xfrm>
            <a:off x="6095637" y="3050663"/>
            <a:ext cx="495776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484A47"/>
                </a:solidFill>
                <a:cs typeface="Calibri"/>
              </a:rPr>
              <a:t>• Statistics                    • Statistical Problem Solving using Software</a:t>
            </a:r>
            <a:endParaRPr lang="en-US" sz="1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BEC779-55A0-8952-B1EC-45EB2272CE07}"/>
              </a:ext>
            </a:extLst>
          </p:cNvPr>
          <p:cNvSpPr txBox="1"/>
          <p:nvPr/>
        </p:nvSpPr>
        <p:spPr>
          <a:xfrm>
            <a:off x="6095637" y="3264975"/>
            <a:ext cx="495776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484A47"/>
                </a:solidFill>
                <a:cs typeface="Calibri"/>
              </a:rPr>
              <a:t>• Economics                 • Accounting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56BB5E-5A9B-CA29-A93B-AD76B1CF79E0}"/>
              </a:ext>
            </a:extLst>
          </p:cNvPr>
          <p:cNvSpPr txBox="1"/>
          <p:nvPr/>
        </p:nvSpPr>
        <p:spPr>
          <a:xfrm>
            <a:off x="8520476" y="5393371"/>
            <a:ext cx="4052887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>
                <a:solidFill>
                  <a:srgbClr val="484A47"/>
                </a:solidFill>
              </a:rPr>
              <a:t>• Finance, Investment and Risk </a:t>
            </a:r>
            <a:r>
              <a:rPr lang="en-GB" sz="1400">
                <a:solidFill>
                  <a:srgbClr val="000000"/>
                </a:solidFill>
                <a:cs typeface="Calibri"/>
              </a:rPr>
              <a:t>​</a:t>
            </a:r>
            <a:br>
              <a:rPr lang="en-GB" sz="1400">
                <a:cs typeface="Calibri"/>
              </a:rPr>
            </a:br>
            <a:r>
              <a:rPr lang="en-GB" sz="1400">
                <a:solidFill>
                  <a:srgbClr val="484A47"/>
                </a:solidFill>
              </a:rPr>
              <a:t>• Agri-Business Management </a:t>
            </a:r>
            <a:r>
              <a:rPr lang="en-GB" sz="1400">
                <a:solidFill>
                  <a:srgbClr val="000000"/>
                </a:solidFill>
                <a:cs typeface="Calibri"/>
              </a:rPr>
              <a:t>​</a:t>
            </a:r>
            <a:br>
              <a:rPr lang="en-GB" sz="1400">
                <a:cs typeface="Calibri"/>
              </a:rPr>
            </a:br>
            <a:r>
              <a:rPr lang="en-GB" sz="1400">
                <a:solidFill>
                  <a:srgbClr val="484A47"/>
                </a:solidFill>
              </a:rPr>
              <a:t>• Accounting with data Science </a:t>
            </a:r>
            <a:r>
              <a:rPr lang="en-GB" sz="1400">
                <a:solidFill>
                  <a:srgbClr val="000000"/>
                </a:solidFill>
                <a:cs typeface="Calibri"/>
              </a:rPr>
              <a:t>​</a:t>
            </a:r>
            <a:br>
              <a:rPr lang="en-GB" sz="1400">
                <a:cs typeface="Calibri"/>
              </a:rPr>
            </a:br>
            <a:r>
              <a:rPr lang="en-GB" sz="1400">
                <a:solidFill>
                  <a:srgbClr val="484A47"/>
                </a:solidFill>
              </a:rPr>
              <a:t>• Accounting with Economics</a:t>
            </a:r>
            <a:r>
              <a:rPr lang="en-GB" sz="1400">
                <a:solidFill>
                  <a:srgbClr val="000000"/>
                </a:solidFill>
                <a:cs typeface="Calibri"/>
              </a:rPr>
              <a:t>​</a:t>
            </a:r>
            <a:br>
              <a:rPr lang="en-GB" sz="1400">
                <a:cs typeface="Calibri"/>
              </a:rPr>
            </a:br>
            <a:r>
              <a:rPr lang="en-GB" sz="1400">
                <a:solidFill>
                  <a:srgbClr val="484A47"/>
                </a:solidFill>
              </a:rPr>
              <a:t>• Accounting and Law</a:t>
            </a:r>
            <a:r>
              <a:rPr lang="en-GB" sz="1400">
                <a:solidFill>
                  <a:srgbClr val="000000"/>
                </a:solidFill>
                <a:cs typeface="Calibri"/>
              </a:rPr>
              <a:t>​</a:t>
            </a:r>
            <a:endParaRPr lang="en-GB" sz="1400"/>
          </a:p>
        </p:txBody>
      </p:sp>
      <p:pic>
        <p:nvPicPr>
          <p:cNvPr id="17" name="Picture 3" descr="Text&#10;&#10;Description automatically generated">
            <a:extLst>
              <a:ext uri="{FF2B5EF4-FFF2-40B4-BE49-F238E27FC236}">
                <a16:creationId xmlns:a16="http://schemas.microsoft.com/office/drawing/2014/main" id="{CF612845-8B80-7810-A326-5FC8AD990C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3446" y="237473"/>
            <a:ext cx="11144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9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comb&#10;&#10;Description automatically generated">
            <a:extLst>
              <a:ext uri="{FF2B5EF4-FFF2-40B4-BE49-F238E27FC236}">
                <a16:creationId xmlns:a16="http://schemas.microsoft.com/office/drawing/2014/main" id="{C64F5332-0D9A-5E44-B672-09423EC831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" r="5728" b="66646"/>
          <a:stretch/>
        </p:blipFill>
        <p:spPr>
          <a:xfrm>
            <a:off x="-1" y="4347739"/>
            <a:ext cx="12192001" cy="2510262"/>
          </a:xfrm>
          <a:prstGeom prst="rect">
            <a:avLst/>
          </a:prstGeom>
        </p:spPr>
      </p:pic>
      <p:pic>
        <p:nvPicPr>
          <p:cNvPr id="3" name="Picture 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60568AA6-48B1-0049-BAB4-C4479D9CE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27" y="2324271"/>
            <a:ext cx="4776787" cy="1741625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917" y="2668919"/>
            <a:ext cx="2603930" cy="10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537c5f05-cdad-425f-aad0-0d3c32d95df6">
      <Terms xmlns="http://schemas.microsoft.com/office/infopath/2007/PartnerControls"/>
    </lcf76f155ced4ddcb4097134ff3c332f>
    <ad0f4458c755473bb0deeefe88ee5d03 xmlns="537c5f05-cdad-425f-aad0-0d3c32d95df6">
      <Terms xmlns="http://schemas.microsoft.com/office/infopath/2007/PartnerControls"/>
    </ad0f4458c755473bb0deeefe88ee5d03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40089F4EC45469A28A09DB9281528" ma:contentTypeVersion="18" ma:contentTypeDescription="Create a new document." ma:contentTypeScope="" ma:versionID="a1adb2c8f62d6cf7579b6a7d877348cb">
  <xsd:schema xmlns:xsd="http://www.w3.org/2001/XMLSchema" xmlns:xs="http://www.w3.org/2001/XMLSchema" xmlns:p="http://schemas.microsoft.com/office/2006/metadata/properties" xmlns:ns2="537c5f05-cdad-425f-aad0-0d3c32d95df6" xmlns:ns3="75ca23ed-fdba-4544-8426-dc162b381dbf" targetNamespace="http://schemas.microsoft.com/office/2006/metadata/properties" ma:root="true" ma:fieldsID="447ec897873e89eabd3d7842368b06fe" ns2:_="" ns3:_="">
    <xsd:import namespace="537c5f05-cdad-425f-aad0-0d3c32d95df6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ad0f4458c755473bb0deeefe88ee5d03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c5f05-cdad-425f-aad0-0d3c32d95df6" elementFormDefault="qualified">
    <xsd:import namespace="http://schemas.microsoft.com/office/2006/documentManagement/types"/>
    <xsd:import namespace="http://schemas.microsoft.com/office/infopath/2007/PartnerControls"/>
    <xsd:element name="ad0f4458c755473bb0deeefe88ee5d03" ma:index="9" nillable="true" ma:taxonomy="true" ma:internalName="ad0f4458c755473bb0deeefe88ee5d03" ma:taxonomyFieldName="Document_x0020_Type" ma:displayName="Document Type" ma:default="" ma:fieldId="{ad0f4458-c755-473b-b0de-eefe88ee5d03}" ma:sspId="f6e0c83f-acaa-4304-b138-9c5a9482c26e" ma:termSetId="78ac366d-73ed-452a-8a2f-816ad01162f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6916485-7e95-4a10-8beb-ad03f6a8e634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779049-4F17-4D64-978D-4C862B6C874B}">
  <ds:schemaRefs>
    <ds:schemaRef ds:uri="0b7998e6-b82a-4691-8b94-178a4ba284ea"/>
    <ds:schemaRef ds:uri="75ca23ed-fdba-4544-8426-dc162b381d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6d796ba-87e0-471c-81e6-24e32029e591"/>
    <ds:schemaRef ds:uri="537c5f05-cdad-425f-aad0-0d3c32d95df6"/>
  </ds:schemaRefs>
</ds:datastoreItem>
</file>

<file path=customXml/itemProps3.xml><?xml version="1.0" encoding="utf-8"?>
<ds:datastoreItem xmlns:ds="http://schemas.openxmlformats.org/officeDocument/2006/customXml" ds:itemID="{66191BD2-D3E2-4D27-AC50-068CEA0449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7c5f05-cdad-425f-aad0-0d3c32d95df6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715</Words>
  <Application>Microsoft Office PowerPoint</Application>
  <PresentationFormat>Widescreen</PresentationFormat>
  <Paragraphs>111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Study Pathways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Leanne Edwards</dc:creator>
  <cp:keywords/>
  <dc:description/>
  <cp:lastModifiedBy>Leanne Edwards</cp:lastModifiedBy>
  <cp:revision>3</cp:revision>
  <dcterms:created xsi:type="dcterms:W3CDTF">2022-04-04T12:54:06Z</dcterms:created>
  <dcterms:modified xsi:type="dcterms:W3CDTF">2025-03-27T12:47:01Z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0x010100913EBA5567F16C48BF863E21D3277F25</vt:lpwstr>
  </property>
  <property fmtid="{D5CDD505-2E9C-101B-9397-08002B2CF9AE}" pid="3" name="Document Type">
    <vt:lpwstr/>
  </property>
  <property fmtid="{D5CDD505-2E9C-101B-9397-08002B2CF9AE}" pid="4" name="MediaServiceImageTags">
    <vt:lpwstr/>
  </property>
</Properties>
</file>