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slideLayouts/slideLayout16.xml" ContentType="application/vnd.openxmlformats-officedocument.presentationml.slideLayout+xml"/>
  <Override PartName="/ppt/theme/theme5.xml" ContentType="application/vnd.openxmlformats-officedocument.theme+xml"/>
  <Override PartName="/ppt/slideLayouts/slideLayout1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4"/>
    <p:sldMasterId id="2147483671" r:id="rId5"/>
    <p:sldMasterId id="2147483660" r:id="rId6"/>
    <p:sldMasterId id="2147483651" r:id="rId7"/>
    <p:sldMasterId id="2147483654" r:id="rId8"/>
    <p:sldMasterId id="2147483676" r:id="rId9"/>
  </p:sldMasterIdLst>
  <p:notesMasterIdLst>
    <p:notesMasterId r:id="rId17"/>
  </p:notesMasterIdLst>
  <p:sldIdLst>
    <p:sldId id="266" r:id="rId10"/>
    <p:sldId id="265" r:id="rId11"/>
    <p:sldId id="285" r:id="rId12"/>
    <p:sldId id="263" r:id="rId13"/>
    <p:sldId id="262" r:id="rId14"/>
    <p:sldId id="296" r:id="rId15"/>
    <p:sldId id="258" r:id="rId16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056923D-C69A-2D42-A4D5-5AA74C21BA64}" name="Josh Clarke" initials="JC" userId="S::jclarke@careersandenterprise.co.uk::1f1bbf5d-b007-4806-aa6b-91ab8e038bb2" providerId="AD"/>
  <p188:author id="{FB6E9FBE-6266-6B15-6B88-4629FD001FD4}" name="Philippa Hartley" initials="PH" userId="S::phartley@careersandenterprise.co.uk::2a2506f4-19e7-4777-8767-f0efb84bcc1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B462"/>
    <a:srgbClr val="36AA54"/>
    <a:srgbClr val="C90F50"/>
    <a:srgbClr val="12ADDB"/>
    <a:srgbClr val="006A94"/>
    <a:srgbClr val="525E93"/>
    <a:srgbClr val="91C155"/>
    <a:srgbClr val="D7EAEA"/>
    <a:srgbClr val="E95F3F"/>
    <a:srgbClr val="EE85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02D7B70-5076-4C74-87EA-E689FC30E4AA}" v="1" dt="2022-10-28T12:34:28.41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9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microsoft.com/office/2018/10/relationships/authors" Target="authors.xml"/><Relationship Id="rId10" Type="http://schemas.openxmlformats.org/officeDocument/2006/relationships/slide" Target="slides/slide1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1227E9-049B-4639-9970-3AA4415DC243}" type="datetimeFigureOut">
              <a:t>3/27/2025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931DAE-8EEE-416B-A7B3-405BE90A67B5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9675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27FA38-E476-468F-BBCA-7E6E019007F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0484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endParaRPr lang="en-GB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27FA38-E476-468F-BBCA-7E6E019007F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76307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27FA38-E476-468F-BBCA-7E6E019007F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17178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27FA38-E476-468F-BBCA-7E6E019007F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60966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27FA38-E476-468F-BBCA-7E6E019007F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36046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931DAE-8EEE-416B-A7B3-405BE90A67B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5587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931DAE-8EEE-416B-A7B3-405BE90A67B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7620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23555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32649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43494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10248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57455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3264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.png"/><Relationship Id="rId4" Type="http://schemas.openxmlformats.org/officeDocument/2006/relationships/image" Target="../media/image3.emf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5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BC452FDD-D90C-6B43-BDCC-2EA880D0F2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0102" b="30101"/>
          <a:stretch/>
        </p:blipFill>
        <p:spPr>
          <a:xfrm>
            <a:off x="0" y="-1"/>
            <a:ext cx="12191999" cy="68580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9ABF09B-0349-A54E-82E5-EBDF6E9A60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537" t="-778" r="-2" b="-780"/>
          <a:stretch/>
        </p:blipFill>
        <p:spPr>
          <a:xfrm>
            <a:off x="1558246" y="804387"/>
            <a:ext cx="9075507" cy="52492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E379EAF-8746-AF46-92A0-064D3EE51CB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0060" y="3051726"/>
            <a:ext cx="1847334" cy="75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974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28E3022-65D6-6943-8867-348F40BC5FBA}"/>
              </a:ext>
            </a:extLst>
          </p:cNvPr>
          <p:cNvSpPr/>
          <p:nvPr userDrawn="1"/>
        </p:nvSpPr>
        <p:spPr>
          <a:xfrm>
            <a:off x="0" y="0"/>
            <a:ext cx="3657600" cy="6858000"/>
          </a:xfrm>
          <a:prstGeom prst="rect">
            <a:avLst/>
          </a:prstGeom>
          <a:solidFill>
            <a:srgbClr val="E0DEDA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F354253-4C22-574E-923D-19A18B03B97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2062" y="361232"/>
            <a:ext cx="1405721" cy="574168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A426B351-F836-314A-8E42-9BE524AA71E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1273" y="324292"/>
            <a:ext cx="1084957" cy="66054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2CDE24A-01EA-3743-9882-8086E7D1974F}"/>
              </a:ext>
            </a:extLst>
          </p:cNvPr>
          <p:cNvSpPr txBox="1"/>
          <p:nvPr userDrawn="1"/>
        </p:nvSpPr>
        <p:spPr>
          <a:xfrm>
            <a:off x="312234" y="304496"/>
            <a:ext cx="1628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>
                <a:solidFill>
                  <a:srgbClr val="00A8A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My Learning, </a:t>
            </a:r>
          </a:p>
          <a:p>
            <a:r>
              <a:rPr lang="en-US" b="1" i="0">
                <a:solidFill>
                  <a:srgbClr val="00A8A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My Future</a:t>
            </a:r>
          </a:p>
        </p:txBody>
      </p:sp>
    </p:spTree>
    <p:extLst>
      <p:ext uri="{BB962C8B-B14F-4D97-AF65-F5344CB8AC3E}">
        <p14:creationId xmlns:p14="http://schemas.microsoft.com/office/powerpoint/2010/main" val="3369813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F354253-4C22-574E-923D-19A18B03B97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2062" y="361232"/>
            <a:ext cx="1405721" cy="5741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7FC8516-3DD5-D44E-9CC8-918E6E987E4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955" y="205945"/>
            <a:ext cx="3227534" cy="1245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297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28E3022-65D6-6943-8867-348F40BC5FBA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E0DEDA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F354253-4C22-574E-923D-19A18B03B97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2062" y="361232"/>
            <a:ext cx="1405721" cy="574168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1039FD7D-B565-3143-A952-4268396EF7C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1273" y="324292"/>
            <a:ext cx="1084957" cy="66054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4ACEB13-DE05-A841-8FBB-E4C905E2630D}"/>
              </a:ext>
            </a:extLst>
          </p:cNvPr>
          <p:cNvSpPr txBox="1"/>
          <p:nvPr userDrawn="1"/>
        </p:nvSpPr>
        <p:spPr>
          <a:xfrm>
            <a:off x="312234" y="304496"/>
            <a:ext cx="1628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>
                <a:solidFill>
                  <a:srgbClr val="00A8A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My Learning, </a:t>
            </a:r>
          </a:p>
          <a:p>
            <a:r>
              <a:rPr lang="en-US" b="1" i="0">
                <a:solidFill>
                  <a:srgbClr val="00A8A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My Future</a:t>
            </a:r>
          </a:p>
        </p:txBody>
      </p:sp>
    </p:spTree>
    <p:extLst>
      <p:ext uri="{BB962C8B-B14F-4D97-AF65-F5344CB8AC3E}">
        <p14:creationId xmlns:p14="http://schemas.microsoft.com/office/powerpoint/2010/main" val="1817050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28E3022-65D6-6943-8867-348F40BC5FBA}"/>
              </a:ext>
            </a:extLst>
          </p:cNvPr>
          <p:cNvSpPr/>
          <p:nvPr userDrawn="1"/>
        </p:nvSpPr>
        <p:spPr>
          <a:xfrm>
            <a:off x="0" y="0"/>
            <a:ext cx="3657600" cy="6858000"/>
          </a:xfrm>
          <a:prstGeom prst="rect">
            <a:avLst/>
          </a:prstGeom>
          <a:solidFill>
            <a:srgbClr val="E0DEDA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CDBD20CD-E578-4C4C-988E-3EB0FA6A179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9486" y="336892"/>
            <a:ext cx="1061607" cy="6463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F354253-4C22-574E-923D-19A18B03B97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2062" y="361232"/>
            <a:ext cx="1405721" cy="5741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6971F4F-D866-424A-9674-65B515A09682}"/>
              </a:ext>
            </a:extLst>
          </p:cNvPr>
          <p:cNvSpPr txBox="1"/>
          <p:nvPr userDrawn="1"/>
        </p:nvSpPr>
        <p:spPr>
          <a:xfrm>
            <a:off x="312234" y="304496"/>
            <a:ext cx="1628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My Learning, </a:t>
            </a:r>
          </a:p>
          <a:p>
            <a:r>
              <a:rPr lang="en-US" b="1" i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My Future</a:t>
            </a:r>
          </a:p>
        </p:txBody>
      </p:sp>
    </p:spTree>
    <p:extLst>
      <p:ext uri="{BB962C8B-B14F-4D97-AF65-F5344CB8AC3E}">
        <p14:creationId xmlns:p14="http://schemas.microsoft.com/office/powerpoint/2010/main" val="3369813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s://www.youtube.com/watch?v=U6nnRte5M70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hyperlink" Target="https://www.bbc.co.uk/bitesize/articles/zjrgpg8" TargetMode="External"/><Relationship Id="rId3" Type="http://schemas.openxmlformats.org/officeDocument/2006/relationships/image" Target="../media/image9.png"/><Relationship Id="rId7" Type="http://schemas.openxmlformats.org/officeDocument/2006/relationships/image" Target="../media/image10.jpeg"/><Relationship Id="rId12" Type="http://schemas.openxmlformats.org/officeDocument/2006/relationships/hyperlink" Target="https://www.bbc.co.uk/bitesize/articles/zmkh92p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icould.com/stories/gabby-logan/" TargetMode="External"/><Relationship Id="rId11" Type="http://schemas.openxmlformats.org/officeDocument/2006/relationships/hyperlink" Target="https://icould.com/stories/fay-w/" TargetMode="External"/><Relationship Id="rId5" Type="http://schemas.openxmlformats.org/officeDocument/2006/relationships/hyperlink" Target="https://www.bbc.co.uk/bitesize/articles/zrbp47h" TargetMode="External"/><Relationship Id="rId10" Type="http://schemas.openxmlformats.org/officeDocument/2006/relationships/hyperlink" Target="https://www.bbc.co.uk/bitesize/articles/zvfnxyc" TargetMode="External"/><Relationship Id="rId4" Type="http://schemas.openxmlformats.org/officeDocument/2006/relationships/hyperlink" Target="https://www.bbc.co.uk/bitesize/tags/zjcwvk7/jobs-that-use-pe/1" TargetMode="External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bc.co.uk/bitesize/articles/zhs2bdm" TargetMode="External"/><Relationship Id="rId13" Type="http://schemas.openxmlformats.org/officeDocument/2006/relationships/hyperlink" Target="https://icould.com/stories/ludwig-r/" TargetMode="External"/><Relationship Id="rId3" Type="http://schemas.openxmlformats.org/officeDocument/2006/relationships/image" Target="../media/image9.png"/><Relationship Id="rId7" Type="http://schemas.openxmlformats.org/officeDocument/2006/relationships/image" Target="../media/image15.jpeg"/><Relationship Id="rId12" Type="http://schemas.openxmlformats.org/officeDocument/2006/relationships/hyperlink" Target="https://www.bbc.co.uk/bitesize/articles/zr3b7nb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4.jpeg"/><Relationship Id="rId11" Type="http://schemas.openxmlformats.org/officeDocument/2006/relationships/hyperlink" Target="https://icould.com/stories/mike-r/" TargetMode="External"/><Relationship Id="rId5" Type="http://schemas.openxmlformats.org/officeDocument/2006/relationships/image" Target="../media/image13.jpeg"/><Relationship Id="rId10" Type="http://schemas.openxmlformats.org/officeDocument/2006/relationships/hyperlink" Target="https://www.bbc.co.uk/bitesize/articles/zh7bqp3" TargetMode="External"/><Relationship Id="rId4" Type="http://schemas.openxmlformats.org/officeDocument/2006/relationships/hyperlink" Target="https://www.bbc.co.uk/bitesize/articles/zdrv7nb" TargetMode="External"/><Relationship Id="rId9" Type="http://schemas.openxmlformats.org/officeDocument/2006/relationships/hyperlink" Target="https://www.youtube.com/watch?v=Zu1EKF_dNVk" TargetMode="External"/><Relationship Id="rId14" Type="http://schemas.openxmlformats.org/officeDocument/2006/relationships/hyperlink" Target="https://www.bbc.co.uk/bitesize/tags/zjcwvk7/jobs-that-use-pe/1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nationalcareers.service.gov.uk/job-profiles/sports-coach" TargetMode="External"/><Relationship Id="rId3" Type="http://schemas.openxmlformats.org/officeDocument/2006/relationships/hyperlink" Target="https://nationalcareers.service.gov.uk/explore-careers?utm_source=CareersandEnterprise&amp;utm_medium=referral&amp;utm_campaign=MyLearning" TargetMode="External"/><Relationship Id="rId7" Type="http://schemas.openxmlformats.org/officeDocument/2006/relationships/hyperlink" Target="https://nationalcareers.service.gov.uk/job-profiles/sports-commentator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nationalcareers.service.gov.uk/job-profiles/sports-development-officer" TargetMode="External"/><Relationship Id="rId5" Type="http://schemas.openxmlformats.org/officeDocument/2006/relationships/hyperlink" Target="https://nationalcareers.service.gov.uk/job-profiles/choreographer" TargetMode="External"/><Relationship Id="rId10" Type="http://schemas.openxmlformats.org/officeDocument/2006/relationships/hyperlink" Target="https://nationalcareers.service.gov.uk/job-profiles/sports-physiotherapist" TargetMode="External"/><Relationship Id="rId4" Type="http://schemas.openxmlformats.org/officeDocument/2006/relationships/image" Target="../media/image16.png"/><Relationship Id="rId9" Type="http://schemas.openxmlformats.org/officeDocument/2006/relationships/hyperlink" Target="https://nationalcareers.service.gov.uk/job-profiles/firefighter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6F052F0-9CD1-4F50-A5FF-01F325B78F99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4983658" y="5112328"/>
            <a:ext cx="6894398" cy="13490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2500" b="1">
                <a:solidFill>
                  <a:srgbClr val="E8B462"/>
                </a:solidFill>
              </a:rPr>
              <a:t>Where can studying Physical Education take you?</a:t>
            </a:r>
          </a:p>
          <a:p>
            <a:pPr marL="0" indent="0">
              <a:buNone/>
            </a:pPr>
            <a:r>
              <a:rPr lang="en-GB" sz="1800">
                <a:solidFill>
                  <a:srgbClr val="00A8A6"/>
                </a:solidFill>
              </a:rPr>
              <a:t>Highlighting the relevance of Physical Education to future careers and opportunities</a:t>
            </a:r>
            <a:endParaRPr lang="en-GB" sz="1800">
              <a:solidFill>
                <a:srgbClr val="00A8A6"/>
              </a:solidFill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A3DCB7-FE00-604F-B7B6-CB176C6E40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5258" y="4621731"/>
            <a:ext cx="4512148" cy="174162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C671B0A-7B85-D394-43DA-99B17BF1A8F3}"/>
              </a:ext>
            </a:extLst>
          </p:cNvPr>
          <p:cNvSpPr/>
          <p:nvPr/>
        </p:nvSpPr>
        <p:spPr>
          <a:xfrm>
            <a:off x="0" y="571"/>
            <a:ext cx="12192000" cy="4285672"/>
          </a:xfrm>
          <a:prstGeom prst="rect">
            <a:avLst/>
          </a:prstGeom>
          <a:solidFill>
            <a:srgbClr val="E8B462">
              <a:alpha val="49804"/>
            </a:srgbClr>
          </a:solidFill>
          <a:ln>
            <a:solidFill>
              <a:srgbClr val="1550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icture containing grate&#10;&#10;Description automatically generated">
            <a:extLst>
              <a:ext uri="{FF2B5EF4-FFF2-40B4-BE49-F238E27FC236}">
                <a16:creationId xmlns:a16="http://schemas.microsoft.com/office/drawing/2014/main" id="{08498A3A-3D53-624E-A04B-CA418504A40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7" r="8787"/>
          <a:stretch/>
        </p:blipFill>
        <p:spPr>
          <a:xfrm>
            <a:off x="0" y="0"/>
            <a:ext cx="12192003" cy="438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778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07E0234-26DD-7242-B4DB-2FB2BA90BCE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0" r="8430"/>
          <a:stretch/>
        </p:blipFill>
        <p:spPr>
          <a:xfrm>
            <a:off x="5083874" y="1380711"/>
            <a:ext cx="7108126" cy="4533900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C1F3FFC9-E02E-3147-8B8C-7D0A7C0C9953}"/>
              </a:ext>
            </a:extLst>
          </p:cNvPr>
          <p:cNvSpPr/>
          <p:nvPr/>
        </p:nvSpPr>
        <p:spPr>
          <a:xfrm>
            <a:off x="9604391" y="4254699"/>
            <a:ext cx="2374984" cy="2374984"/>
          </a:xfrm>
          <a:prstGeom prst="ellipse">
            <a:avLst/>
          </a:prstGeom>
          <a:solidFill>
            <a:schemeClr val="bg2"/>
          </a:solidFill>
          <a:ln w="38100">
            <a:solidFill>
              <a:srgbClr val="E8B4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>
                <a:solidFill>
                  <a:schemeClr val="tx2"/>
                </a:solidFill>
              </a:rPr>
              <a:t>What skills do you think you might need for these roles?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A45F70C-A6EF-914F-B7F4-BEE66325AC83}"/>
              </a:ext>
            </a:extLst>
          </p:cNvPr>
          <p:cNvSpPr/>
          <p:nvPr/>
        </p:nvSpPr>
        <p:spPr>
          <a:xfrm>
            <a:off x="9604391" y="1026820"/>
            <a:ext cx="2374984" cy="2374984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>
                <a:solidFill>
                  <a:schemeClr val="tx2"/>
                </a:solidFill>
              </a:rPr>
              <a:t>What do you think these roles involve (daily task, etc.)?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8D53C1-6EFB-2D4E-BA80-9A9F2FCD68BC}"/>
              </a:ext>
            </a:extLst>
          </p:cNvPr>
          <p:cNvSpPr txBox="1"/>
          <p:nvPr/>
        </p:nvSpPr>
        <p:spPr>
          <a:xfrm>
            <a:off x="213578" y="1857350"/>
            <a:ext cx="4655752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b="1">
                <a:solidFill>
                  <a:schemeClr val="bg1"/>
                </a:solidFill>
              </a:rPr>
              <a:t>Why Physical Education matters</a:t>
            </a:r>
            <a:endParaRPr lang="en-US" sz="360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868093E-2FEF-F440-B14F-0739A841BAAB}"/>
              </a:ext>
            </a:extLst>
          </p:cNvPr>
          <p:cNvSpPr/>
          <p:nvPr/>
        </p:nvSpPr>
        <p:spPr>
          <a:xfrm>
            <a:off x="7632934" y="2603301"/>
            <a:ext cx="2374984" cy="2374984"/>
          </a:xfrm>
          <a:prstGeom prst="ellipse">
            <a:avLst/>
          </a:prstGeom>
          <a:solidFill>
            <a:schemeClr val="bg2"/>
          </a:solidFill>
          <a:ln w="38100">
            <a:solidFill>
              <a:srgbClr val="E8B4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600" b="1">
                <a:solidFill>
                  <a:schemeClr val="tx2"/>
                </a:solidFill>
              </a:rPr>
              <a:t>What careers can you think of that use Physical Education?</a:t>
            </a:r>
            <a:endParaRPr lang="en-GB" sz="1600" b="1">
              <a:solidFill>
                <a:schemeClr val="tx2"/>
              </a:solidFill>
              <a:highlight>
                <a:srgbClr val="FFFF00"/>
              </a:highligh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18C8AE-AB4D-044D-99D4-7328ABAFD045}"/>
              </a:ext>
            </a:extLst>
          </p:cNvPr>
          <p:cNvSpPr txBox="1"/>
          <p:nvPr/>
        </p:nvSpPr>
        <p:spPr>
          <a:xfrm>
            <a:off x="213579" y="3287631"/>
            <a:ext cx="4127139" cy="2846933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500" b="1">
                <a:solidFill>
                  <a:srgbClr val="E8B462"/>
                </a:solidFill>
              </a:rPr>
              <a:t>Have you ever considered where studying Physical Education can take you? </a:t>
            </a:r>
          </a:p>
          <a:p>
            <a:endParaRPr lang="en-GB" sz="2400">
              <a:solidFill>
                <a:schemeClr val="accent2"/>
              </a:solidFill>
            </a:endParaRPr>
          </a:p>
          <a:p>
            <a:r>
              <a:rPr lang="en-GB" sz="2000">
                <a:solidFill>
                  <a:schemeClr val="tx2"/>
                </a:solidFill>
              </a:rPr>
              <a:t>Today, we’ll be exploring some of </a:t>
            </a:r>
            <a:br>
              <a:rPr lang="en-GB" sz="2000"/>
            </a:br>
            <a:r>
              <a:rPr lang="en-GB" sz="2000">
                <a:solidFill>
                  <a:schemeClr val="tx2"/>
                </a:solidFill>
              </a:rPr>
              <a:t>the career opportunities that are available to you, as well as the various pathways you can take to get there.</a:t>
            </a:r>
            <a:endParaRPr lang="en-GB">
              <a:solidFill>
                <a:schemeClr val="tx2"/>
              </a:solidFill>
              <a:cs typeface="Calibri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C2C7EEA-3067-9653-ED8D-5936C99C789D}"/>
              </a:ext>
            </a:extLst>
          </p:cNvPr>
          <p:cNvSpPr/>
          <p:nvPr/>
        </p:nvSpPr>
        <p:spPr>
          <a:xfrm>
            <a:off x="5662864" y="4254699"/>
            <a:ext cx="2374984" cy="2374984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600" b="1">
                <a:solidFill>
                  <a:schemeClr val="tx2"/>
                </a:solidFill>
              </a:rPr>
              <a:t>Why is Physical Education an </a:t>
            </a:r>
            <a:endParaRPr lang="en-GB">
              <a:solidFill>
                <a:schemeClr val="tx2"/>
              </a:solidFill>
            </a:endParaRPr>
          </a:p>
          <a:p>
            <a:pPr algn="ctr"/>
            <a:r>
              <a:rPr lang="en-GB" sz="1600" b="1">
                <a:solidFill>
                  <a:schemeClr val="tx2"/>
                </a:solidFill>
              </a:rPr>
              <a:t>important subject?</a:t>
            </a:r>
            <a:endParaRPr lang="en-GB">
              <a:solidFill>
                <a:schemeClr val="tx2"/>
              </a:solidFill>
              <a:cs typeface="Calibri"/>
            </a:endParaRPr>
          </a:p>
          <a:p>
            <a:pPr algn="ctr"/>
            <a:r>
              <a:rPr lang="en-GB" sz="1100" b="1">
                <a:solidFill>
                  <a:schemeClr val="tx2"/>
                </a:solidFill>
                <a:ea typeface="+mn-lt"/>
                <a:cs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Why is PE important</a:t>
            </a:r>
            <a:endParaRPr lang="en-GB" sz="1100" b="1">
              <a:solidFill>
                <a:schemeClr val="tx2"/>
              </a:solidFill>
              <a:ea typeface="+mn-lt"/>
              <a:cs typeface="+mn-lt"/>
              <a:hlinkClick r:id="rId4"/>
            </a:endParaRPr>
          </a:p>
          <a:p>
            <a:pPr algn="ctr"/>
            <a:r>
              <a:rPr lang="en-GB" sz="1100" b="1">
                <a:solidFill>
                  <a:schemeClr val="tx2"/>
                </a:solidFill>
                <a:ea typeface="+mn-lt"/>
                <a:cs typeface="+mn-lt"/>
              </a:rPr>
              <a:t> - You tube</a:t>
            </a:r>
            <a:endParaRPr lang="en-GB">
              <a:solidFill>
                <a:schemeClr val="tx2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9594C31-1B9A-2FE6-F3F0-5EB37D3A7C7C}"/>
              </a:ext>
            </a:extLst>
          </p:cNvPr>
          <p:cNvSpPr/>
          <p:nvPr/>
        </p:nvSpPr>
        <p:spPr>
          <a:xfrm>
            <a:off x="5662863" y="958831"/>
            <a:ext cx="2374983" cy="2374983"/>
          </a:xfrm>
          <a:prstGeom prst="ellipse">
            <a:avLst/>
          </a:prstGeom>
          <a:solidFill>
            <a:schemeClr val="bg2"/>
          </a:solidFill>
          <a:ln w="38100">
            <a:solidFill>
              <a:srgbClr val="E8B4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>
                <a:solidFill>
                  <a:schemeClr val="tx2"/>
                </a:solidFill>
              </a:rPr>
              <a:t>What pathways can you take with this subject?</a:t>
            </a:r>
            <a:endParaRPr lang="en-GB" sz="1600" b="1">
              <a:solidFill>
                <a:schemeClr val="tx2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08774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09D6D2F8-8416-DD44-B143-4545650EC1B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25412" y="2216150"/>
            <a:ext cx="2582921" cy="24257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E9BBF76-F44C-8548-A670-F8CD7AEC63DB}"/>
              </a:ext>
            </a:extLst>
          </p:cNvPr>
          <p:cNvSpPr txBox="1"/>
          <p:nvPr/>
        </p:nvSpPr>
        <p:spPr>
          <a:xfrm>
            <a:off x="275481" y="1922147"/>
            <a:ext cx="2956450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b="1">
                <a:solidFill>
                  <a:schemeClr val="tx2"/>
                </a:solidFill>
              </a:rPr>
              <a:t>Explore a career as a…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8D066B-A5D4-5640-87D3-A10DB6059739}"/>
              </a:ext>
            </a:extLst>
          </p:cNvPr>
          <p:cNvSpPr txBox="1"/>
          <p:nvPr/>
        </p:nvSpPr>
        <p:spPr>
          <a:xfrm>
            <a:off x="275480" y="3402724"/>
            <a:ext cx="2646933" cy="198515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500" b="1" dirty="0">
                <a:solidFill>
                  <a:srgbClr val="E8B462"/>
                </a:solidFill>
              </a:rPr>
              <a:t>Here are some example roles and careers linked to</a:t>
            </a:r>
            <a:endParaRPr lang="en-GB" sz="2500" b="1" u="sng" dirty="0">
              <a:solidFill>
                <a:srgbClr val="E8B462"/>
              </a:solidFill>
              <a:cs typeface="Calibri"/>
            </a:endParaRPr>
          </a:p>
          <a:p>
            <a:endParaRPr lang="en-GB" sz="2400" b="1">
              <a:solidFill>
                <a:srgbClr val="E8B462"/>
              </a:solidFill>
              <a:cs typeface="Calibri"/>
            </a:endParaRPr>
          </a:p>
          <a:p>
            <a:r>
              <a:rPr lang="en-GB" sz="2000" b="1" u="sng" dirty="0">
                <a:solidFill>
                  <a:schemeClr val="tx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Physical Education</a:t>
            </a:r>
            <a:endParaRPr lang="en-GB" sz="2000" b="1" u="sng" dirty="0">
              <a:solidFill>
                <a:schemeClr val="tx2"/>
              </a:solidFill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4F4AD7-F118-2F4F-AB9E-A5FBD6F97090}"/>
              </a:ext>
            </a:extLst>
          </p:cNvPr>
          <p:cNvSpPr txBox="1"/>
          <p:nvPr/>
        </p:nvSpPr>
        <p:spPr>
          <a:xfrm>
            <a:off x="7536128" y="1026038"/>
            <a:ext cx="3608175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>
                <a:solidFill>
                  <a:srgbClr val="E8B462"/>
                </a:solidFill>
              </a:rPr>
              <a:t>Choreographer/Dancer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C53E0D-77AE-3C4D-AFFC-F7353BF321C3}"/>
              </a:ext>
            </a:extLst>
          </p:cNvPr>
          <p:cNvSpPr/>
          <p:nvPr/>
        </p:nvSpPr>
        <p:spPr>
          <a:xfrm>
            <a:off x="7536128" y="1420541"/>
            <a:ext cx="2405467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GB">
                <a:solidFill>
                  <a:schemeClr val="tx2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BBC Bitesize case study</a:t>
            </a:r>
            <a:r>
              <a:rPr lang="en-GB">
                <a:solidFill>
                  <a:srgbClr val="006A94"/>
                </a:solidFill>
              </a:rPr>
              <a:t> </a:t>
            </a:r>
            <a:endParaRPr lang="en-US">
              <a:solidFill>
                <a:srgbClr val="006A94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7DC94C9-F05E-334B-9F0B-08C6EA5EFF76}"/>
              </a:ext>
            </a:extLst>
          </p:cNvPr>
          <p:cNvSpPr txBox="1"/>
          <p:nvPr/>
        </p:nvSpPr>
        <p:spPr>
          <a:xfrm>
            <a:off x="7581710" y="5162472"/>
            <a:ext cx="4351140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>
                <a:solidFill>
                  <a:srgbClr val="E8B462"/>
                </a:solidFill>
              </a:rPr>
              <a:t>Sports Commentator</a:t>
            </a:r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CB1387A-B77C-6240-9518-8C45A9E66B9E}"/>
              </a:ext>
            </a:extLst>
          </p:cNvPr>
          <p:cNvSpPr/>
          <p:nvPr/>
        </p:nvSpPr>
        <p:spPr>
          <a:xfrm>
            <a:off x="8741123" y="5938089"/>
            <a:ext cx="2641757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>
                <a:solidFill>
                  <a:schemeClr val="tx2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icould case study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C0F003-586B-8247-843B-AD4972815D0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47" r="16647"/>
          <a:stretch/>
        </p:blipFill>
        <p:spPr>
          <a:xfrm>
            <a:off x="4179589" y="595010"/>
            <a:ext cx="2496200" cy="2497849"/>
          </a:xfrm>
          <a:prstGeom prst="ellipse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36FF23A-42FB-A541-B768-B6E967D1EA5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1" r="16611"/>
          <a:stretch/>
        </p:blipFill>
        <p:spPr>
          <a:xfrm>
            <a:off x="4179589" y="3915442"/>
            <a:ext cx="2499780" cy="2498920"/>
          </a:xfrm>
          <a:prstGeom prst="ellipse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3339AB0-AE58-AC5C-BC97-C2030E583E1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4" r="12984"/>
          <a:stretch/>
        </p:blipFill>
        <p:spPr>
          <a:xfrm>
            <a:off x="6415828" y="2220707"/>
            <a:ext cx="2424343" cy="2445568"/>
          </a:xfrm>
          <a:prstGeom prst="ellipse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56391FA-62ED-EE04-B20C-E7F0B1F7F1AB}"/>
              </a:ext>
            </a:extLst>
          </p:cNvPr>
          <p:cNvSpPr txBox="1"/>
          <p:nvPr/>
        </p:nvSpPr>
        <p:spPr>
          <a:xfrm>
            <a:off x="9538407" y="3233711"/>
            <a:ext cx="2738671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>
                <a:solidFill>
                  <a:srgbClr val="E8B462"/>
                </a:solidFill>
              </a:rPr>
              <a:t>Sports Development Officer</a:t>
            </a: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359E999-90AA-0AD6-D998-09B0610C2EFD}"/>
              </a:ext>
            </a:extLst>
          </p:cNvPr>
          <p:cNvSpPr/>
          <p:nvPr/>
        </p:nvSpPr>
        <p:spPr>
          <a:xfrm>
            <a:off x="9538927" y="4021738"/>
            <a:ext cx="2747142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>
                <a:solidFill>
                  <a:schemeClr val="tx2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BBC Bitesize case study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3BF09-4CE4-D94C-87F9-E86C1A52EC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74087" y="5088633"/>
            <a:ext cx="716726" cy="6731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BC1FE30-C293-2E43-A22A-F6B768DB2F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80553" y="3111144"/>
            <a:ext cx="716726" cy="6731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AE2401F-7D24-D64F-80FC-15F8A5E8E5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23133" y="938602"/>
            <a:ext cx="716726" cy="6731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1298FB2-44CA-DDDC-6DFE-9410E530E017}"/>
              </a:ext>
            </a:extLst>
          </p:cNvPr>
          <p:cNvSpPr/>
          <p:nvPr/>
        </p:nvSpPr>
        <p:spPr>
          <a:xfrm>
            <a:off x="9541677" y="4394360"/>
            <a:ext cx="2747142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>
                <a:solidFill>
                  <a:schemeClr val="tx2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icould case study</a:t>
            </a:r>
            <a:endParaRPr lang="en-GB">
              <a:solidFill>
                <a:schemeClr val="tx2"/>
              </a:solidFill>
              <a:cs typeface="Calibri"/>
              <a:hlinkClick r:id="rId1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A75F311-1C2C-54D4-E812-0B24CDC8449D}"/>
              </a:ext>
            </a:extLst>
          </p:cNvPr>
          <p:cNvSpPr/>
          <p:nvPr/>
        </p:nvSpPr>
        <p:spPr>
          <a:xfrm>
            <a:off x="8213461" y="1727457"/>
            <a:ext cx="2405467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GB">
                <a:solidFill>
                  <a:schemeClr val="tx2"/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BBC Bitesize case study</a:t>
            </a:r>
            <a:r>
              <a:rPr lang="en-GB">
                <a:solidFill>
                  <a:srgbClr val="006A94"/>
                </a:solidFill>
              </a:rPr>
              <a:t> </a:t>
            </a:r>
            <a:endParaRPr lang="en-US">
              <a:solidFill>
                <a:srgbClr val="006A94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03BB1E3-E171-2A90-3423-D8F7A4B3E59B}"/>
              </a:ext>
            </a:extLst>
          </p:cNvPr>
          <p:cNvSpPr/>
          <p:nvPr/>
        </p:nvSpPr>
        <p:spPr>
          <a:xfrm>
            <a:off x="7581010" y="5566904"/>
            <a:ext cx="2747142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>
                <a:solidFill>
                  <a:schemeClr val="tx2"/>
                </a:solidFill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BBC Bitesize case study</a:t>
            </a:r>
          </a:p>
        </p:txBody>
      </p:sp>
    </p:spTree>
    <p:extLst>
      <p:ext uri="{BB962C8B-B14F-4D97-AF65-F5344CB8AC3E}">
        <p14:creationId xmlns:p14="http://schemas.microsoft.com/office/powerpoint/2010/main" val="1786301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1C65530F-16B4-BDC0-E108-5BA9AA9A7E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67"/>
          <a:stretch/>
        </p:blipFill>
        <p:spPr>
          <a:xfrm>
            <a:off x="4833651" y="0"/>
            <a:ext cx="2776020" cy="194570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CC4804BD-C3D4-165F-37D2-A7FC46FA1F4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88"/>
          <a:stretch/>
        </p:blipFill>
        <p:spPr>
          <a:xfrm>
            <a:off x="3614704" y="4490483"/>
            <a:ext cx="2776020" cy="236751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2DEFFB8-F0C4-2B46-B7E0-DD755B6F0354}"/>
              </a:ext>
            </a:extLst>
          </p:cNvPr>
          <p:cNvSpPr txBox="1"/>
          <p:nvPr/>
        </p:nvSpPr>
        <p:spPr>
          <a:xfrm>
            <a:off x="9183450" y="1268164"/>
            <a:ext cx="2699694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>
                <a:solidFill>
                  <a:srgbClr val="E8B462"/>
                </a:solidFill>
                <a:cs typeface="Calibri"/>
              </a:rPr>
              <a:t>Sports Coach</a:t>
            </a:r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23FB12C-B72F-BC40-910D-7BFD2D7DA702}"/>
              </a:ext>
            </a:extLst>
          </p:cNvPr>
          <p:cNvSpPr txBox="1"/>
          <p:nvPr/>
        </p:nvSpPr>
        <p:spPr>
          <a:xfrm>
            <a:off x="9353252" y="5000269"/>
            <a:ext cx="2495255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>
                <a:solidFill>
                  <a:srgbClr val="E8B462"/>
                </a:solidFill>
              </a:rPr>
              <a:t>Physiotherapist</a:t>
            </a:r>
            <a:endParaRPr lang="en-GB" sz="2400">
              <a:solidFill>
                <a:srgbClr val="E8B462"/>
              </a:solidFill>
              <a:cs typeface="Calibri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B74ACDC-75AA-3A42-8F50-E8145BEB3AE5}"/>
              </a:ext>
            </a:extLst>
          </p:cNvPr>
          <p:cNvSpPr txBox="1"/>
          <p:nvPr/>
        </p:nvSpPr>
        <p:spPr>
          <a:xfrm>
            <a:off x="7527532" y="2955529"/>
            <a:ext cx="3426733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>
                <a:solidFill>
                  <a:srgbClr val="E8B462"/>
                </a:solidFill>
              </a:rPr>
              <a:t>Firefighter</a:t>
            </a:r>
            <a:endParaRPr lang="en-GB" sz="2400">
              <a:solidFill>
                <a:srgbClr val="E8B462"/>
              </a:solidFill>
              <a:cs typeface="Calibri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89EA8A2-73E0-7A4F-8913-A190CAB87A11}"/>
              </a:ext>
            </a:extLst>
          </p:cNvPr>
          <p:cNvSpPr txBox="1"/>
          <p:nvPr/>
        </p:nvSpPr>
        <p:spPr>
          <a:xfrm>
            <a:off x="7527532" y="3388070"/>
            <a:ext cx="2352567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GB">
                <a:solidFill>
                  <a:schemeClr val="tx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BBC Bitesize case study</a:t>
            </a:r>
            <a:endParaRPr lang="en-GB">
              <a:solidFill>
                <a:schemeClr val="tx2"/>
              </a:solidFill>
              <a:cs typeface="Calibri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7DFAF30-422B-F340-9CD1-E6D8BC407EB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6" r="16636"/>
          <a:stretch/>
        </p:blipFill>
        <p:spPr>
          <a:xfrm>
            <a:off x="5990513" y="4116775"/>
            <a:ext cx="2500452" cy="2498129"/>
          </a:xfrm>
          <a:prstGeom prst="ellipse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6C5D0DE-2357-3746-A939-D132426D28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30348" y="1164348"/>
            <a:ext cx="716726" cy="6731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EF1F7A6-5BCF-6246-BF53-2EC7A6EB83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49142" y="2880971"/>
            <a:ext cx="716726" cy="6731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99B216A-A119-5A4A-B69B-7C912FE5D2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35826" y="4921891"/>
            <a:ext cx="716726" cy="6731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B7D204F-FFD1-E14A-A416-FC0F8671D1DD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5" r="16635"/>
          <a:stretch/>
        </p:blipFill>
        <p:spPr>
          <a:xfrm>
            <a:off x="5990513" y="210254"/>
            <a:ext cx="2494168" cy="2494870"/>
          </a:xfrm>
          <a:prstGeom prst="ellipse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EB9F6F6-0F13-2A45-9B56-9B41C3BF5EC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9" r="16609"/>
          <a:stretch/>
        </p:blipFill>
        <p:spPr>
          <a:xfrm>
            <a:off x="3983485" y="2188236"/>
            <a:ext cx="2494167" cy="2489830"/>
          </a:xfrm>
          <a:prstGeom prst="ellipse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C09DD0F1-9FFC-FB23-B65F-4676B6C5970B}"/>
              </a:ext>
            </a:extLst>
          </p:cNvPr>
          <p:cNvSpPr/>
          <p:nvPr/>
        </p:nvSpPr>
        <p:spPr>
          <a:xfrm>
            <a:off x="9181593" y="1686931"/>
            <a:ext cx="2352567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GB">
                <a:solidFill>
                  <a:schemeClr val="tx2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BBC Bitesize case study</a:t>
            </a:r>
            <a:endParaRPr lang="en-US">
              <a:solidFill>
                <a:schemeClr val="tx2"/>
              </a:solidFill>
              <a:hlinkClick r:id="rId8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E0CEECA-0E0B-7194-4AC8-6A5B874E6FB0}"/>
              </a:ext>
            </a:extLst>
          </p:cNvPr>
          <p:cNvSpPr/>
          <p:nvPr/>
        </p:nvSpPr>
        <p:spPr>
          <a:xfrm>
            <a:off x="9337699" y="5815236"/>
            <a:ext cx="2041649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GB">
                <a:solidFill>
                  <a:schemeClr val="tx2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You tube case study</a:t>
            </a:r>
            <a:endParaRPr lang="en-US">
              <a:solidFill>
                <a:schemeClr val="tx2"/>
              </a:solidFill>
              <a:hlinkClick r:id="rId9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9E1230-A9AB-E0F6-83C2-7DD22CEAD6A3}"/>
              </a:ext>
            </a:extLst>
          </p:cNvPr>
          <p:cNvSpPr txBox="1"/>
          <p:nvPr/>
        </p:nvSpPr>
        <p:spPr>
          <a:xfrm>
            <a:off x="9180181" y="2061991"/>
            <a:ext cx="2352567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GB">
                <a:solidFill>
                  <a:schemeClr val="tx2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BBC Bitesize case study</a:t>
            </a:r>
            <a:endParaRPr lang="en-GB">
              <a:solidFill>
                <a:schemeClr val="tx2"/>
              </a:solidFill>
              <a:cs typeface="Calibri"/>
              <a:hlinkClick r:id="rId10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0058CB-AA3B-409C-CCCC-1FD5AD5E7D57}"/>
              </a:ext>
            </a:extLst>
          </p:cNvPr>
          <p:cNvSpPr txBox="1"/>
          <p:nvPr/>
        </p:nvSpPr>
        <p:spPr>
          <a:xfrm>
            <a:off x="9180180" y="2438043"/>
            <a:ext cx="1781257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GB">
                <a:solidFill>
                  <a:schemeClr val="tx2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icould case study</a:t>
            </a:r>
            <a:endParaRPr lang="en-US">
              <a:solidFill>
                <a:schemeClr val="tx2"/>
              </a:solidFill>
              <a:hlinkClick r:id="rId1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F13983-66C2-D6A4-DEC3-C6C2EECB58F2}"/>
              </a:ext>
            </a:extLst>
          </p:cNvPr>
          <p:cNvSpPr txBox="1"/>
          <p:nvPr/>
        </p:nvSpPr>
        <p:spPr>
          <a:xfrm>
            <a:off x="9356936" y="5405500"/>
            <a:ext cx="2352567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GB">
                <a:solidFill>
                  <a:schemeClr val="tx2"/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BBC Bitesize case study</a:t>
            </a:r>
            <a:endParaRPr lang="en-GB">
              <a:solidFill>
                <a:schemeClr val="tx2"/>
              </a:solidFill>
              <a:cs typeface="Calibri"/>
              <a:hlinkClick r:id="rId1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43D8EF-46B4-28AD-843E-0B0E20548758}"/>
              </a:ext>
            </a:extLst>
          </p:cNvPr>
          <p:cNvSpPr txBox="1"/>
          <p:nvPr/>
        </p:nvSpPr>
        <p:spPr>
          <a:xfrm>
            <a:off x="8845637" y="3744329"/>
            <a:ext cx="1808829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GB">
                <a:solidFill>
                  <a:schemeClr val="tx2"/>
                </a:solidFill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icould case study</a:t>
            </a:r>
            <a:endParaRPr lang="en-GB">
              <a:solidFill>
                <a:schemeClr val="tx2"/>
              </a:solidFill>
              <a:cs typeface="Calibri"/>
              <a:hlinkClick r:id="rId1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46B1A25-5E15-83FF-5319-164E1FAB8CA4}"/>
              </a:ext>
            </a:extLst>
          </p:cNvPr>
          <p:cNvSpPr txBox="1"/>
          <p:nvPr/>
        </p:nvSpPr>
        <p:spPr>
          <a:xfrm>
            <a:off x="275481" y="1922147"/>
            <a:ext cx="2956450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b="1">
                <a:solidFill>
                  <a:schemeClr val="tx2"/>
                </a:solidFill>
              </a:rPr>
              <a:t>Explore a career as a…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F4744D2-C2FE-72AD-44F6-F3D1FB3FB1F7}"/>
              </a:ext>
            </a:extLst>
          </p:cNvPr>
          <p:cNvSpPr txBox="1"/>
          <p:nvPr/>
        </p:nvSpPr>
        <p:spPr>
          <a:xfrm>
            <a:off x="275480" y="3402724"/>
            <a:ext cx="2646933" cy="198515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500" b="1">
                <a:solidFill>
                  <a:srgbClr val="E8B462"/>
                </a:solidFill>
              </a:rPr>
              <a:t>Here are some example roles and careers linked to</a:t>
            </a:r>
            <a:endParaRPr lang="en-GB" sz="2500" b="1" u="sng">
              <a:solidFill>
                <a:srgbClr val="E8B462"/>
              </a:solidFill>
              <a:cs typeface="Calibri"/>
            </a:endParaRPr>
          </a:p>
          <a:p>
            <a:endParaRPr lang="en-GB" sz="2400" b="1">
              <a:solidFill>
                <a:schemeClr val="tx2"/>
              </a:solidFill>
              <a:cs typeface="Calibri"/>
            </a:endParaRPr>
          </a:p>
          <a:p>
            <a:r>
              <a:rPr lang="en-GB" sz="2000" b="1" u="sng">
                <a:solidFill>
                  <a:schemeClr val="tx2"/>
                </a:solidFill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Physical Education</a:t>
            </a:r>
            <a:endParaRPr lang="en-GB" sz="2000" b="1" u="sng">
              <a:solidFill>
                <a:schemeClr val="tx2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79506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C24812E-F911-7847-B13C-AECDA1565763}"/>
              </a:ext>
            </a:extLst>
          </p:cNvPr>
          <p:cNvSpPr/>
          <p:nvPr/>
        </p:nvSpPr>
        <p:spPr>
          <a:xfrm>
            <a:off x="4039564" y="3591340"/>
            <a:ext cx="3728047" cy="274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526EAFF-5604-C24B-AAF5-C81392A0FA8D}"/>
              </a:ext>
            </a:extLst>
          </p:cNvPr>
          <p:cNvSpPr/>
          <p:nvPr/>
        </p:nvSpPr>
        <p:spPr>
          <a:xfrm>
            <a:off x="433136" y="3591340"/>
            <a:ext cx="3321763" cy="2743200"/>
          </a:xfrm>
          <a:prstGeom prst="rect">
            <a:avLst/>
          </a:prstGeom>
          <a:solidFill>
            <a:srgbClr val="E8B4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F7930A-B75A-ED47-B671-F64D82EA86D6}"/>
              </a:ext>
            </a:extLst>
          </p:cNvPr>
          <p:cNvSpPr txBox="1"/>
          <p:nvPr/>
        </p:nvSpPr>
        <p:spPr>
          <a:xfrm>
            <a:off x="433136" y="1572459"/>
            <a:ext cx="6465205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b="1">
                <a:solidFill>
                  <a:schemeClr val="tx2"/>
                </a:solidFill>
              </a:rPr>
              <a:t>Discover more about the role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085741-4222-1949-B149-FF751E1EE3B7}"/>
              </a:ext>
            </a:extLst>
          </p:cNvPr>
          <p:cNvSpPr txBox="1"/>
          <p:nvPr/>
        </p:nvSpPr>
        <p:spPr>
          <a:xfrm>
            <a:off x="433136" y="2418342"/>
            <a:ext cx="6643526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000">
                <a:solidFill>
                  <a:schemeClr val="tx2"/>
                </a:solidFill>
              </a:rPr>
              <a:t>Explore careers using </a:t>
            </a:r>
            <a:r>
              <a:rPr lang="en-GB" sz="2000">
                <a:solidFill>
                  <a:schemeClr val="tx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National Careers Service </a:t>
            </a:r>
            <a:r>
              <a:rPr lang="en-GB" sz="2000">
                <a:solidFill>
                  <a:schemeClr val="tx2"/>
                </a:solidFill>
              </a:rPr>
              <a:t>and find out about what jobs involve and how they are right for you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F52478-F4E4-674F-83ED-41A1DFBAAF9D}"/>
              </a:ext>
            </a:extLst>
          </p:cNvPr>
          <p:cNvSpPr/>
          <p:nvPr/>
        </p:nvSpPr>
        <p:spPr>
          <a:xfrm>
            <a:off x="429406" y="3658481"/>
            <a:ext cx="3232309" cy="270843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b="1">
                <a:solidFill>
                  <a:schemeClr val="bg2"/>
                </a:solidFill>
              </a:rPr>
              <a:t>Includes:</a:t>
            </a:r>
            <a:endParaRPr lang="en-GB" b="1">
              <a:solidFill>
                <a:schemeClr val="bg2"/>
              </a:solidFill>
              <a:cs typeface="Calibri"/>
            </a:endParaRPr>
          </a:p>
          <a:p>
            <a:r>
              <a:rPr lang="en-GB" sz="800">
                <a:solidFill>
                  <a:schemeClr val="bg2"/>
                </a:solidFill>
              </a:rPr>
              <a:t>  </a:t>
            </a:r>
            <a:endParaRPr lang="en-GB" sz="800">
              <a:solidFill>
                <a:schemeClr val="bg2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2"/>
                </a:solidFill>
              </a:rPr>
              <a:t>Average salary</a:t>
            </a:r>
            <a:endParaRPr lang="en-GB">
              <a:solidFill>
                <a:schemeClr val="bg2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2"/>
                </a:solidFill>
              </a:rPr>
              <a:t>Typical hours</a:t>
            </a:r>
            <a:endParaRPr lang="en-GB">
              <a:solidFill>
                <a:schemeClr val="bg2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2"/>
                </a:solidFill>
              </a:rPr>
              <a:t>Work patterns</a:t>
            </a:r>
            <a:endParaRPr lang="en-GB">
              <a:solidFill>
                <a:schemeClr val="bg2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2"/>
                </a:solidFill>
              </a:rPr>
              <a:t>Pathways/How to become</a:t>
            </a:r>
            <a:endParaRPr lang="en-GB">
              <a:solidFill>
                <a:schemeClr val="bg2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2"/>
                </a:solidFill>
              </a:rPr>
              <a:t>Essential Skills</a:t>
            </a:r>
            <a:endParaRPr lang="en-GB">
              <a:solidFill>
                <a:schemeClr val="bg2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2"/>
                </a:solidFill>
              </a:rPr>
              <a:t>Daily tasks</a:t>
            </a:r>
            <a:endParaRPr lang="en-GB">
              <a:solidFill>
                <a:schemeClr val="bg2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2"/>
                </a:solidFill>
                <a:cs typeface="Calibri"/>
              </a:rPr>
              <a:t>Career path and progression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2"/>
                </a:solidFill>
                <a:cs typeface="Calibri"/>
              </a:rPr>
              <a:t>Current opportunities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AA288C-13D7-1643-88DB-D59DCD4DDDF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3591" y="2417966"/>
            <a:ext cx="3650457" cy="3913941"/>
          </a:xfrm>
          <a:prstGeom prst="rect">
            <a:avLst/>
          </a:prstGeom>
          <a:ln w="12700">
            <a:solidFill>
              <a:schemeClr val="tx2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A463CFE-DA5B-6341-BEAE-A0CCD088C9F2}"/>
              </a:ext>
            </a:extLst>
          </p:cNvPr>
          <p:cNvSpPr txBox="1"/>
          <p:nvPr/>
        </p:nvSpPr>
        <p:spPr>
          <a:xfrm>
            <a:off x="4198786" y="3710930"/>
            <a:ext cx="3123951" cy="215443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b="1">
                <a:solidFill>
                  <a:schemeClr val="bg2"/>
                </a:solidFill>
              </a:rPr>
              <a:t>Research Ideas:</a:t>
            </a:r>
            <a:endParaRPr lang="en-GB">
              <a:solidFill>
                <a:schemeClr val="bg2"/>
              </a:solidFill>
              <a:cs typeface="Calibri"/>
            </a:endParaRPr>
          </a:p>
          <a:p>
            <a:endParaRPr lang="en-GB" sz="800">
              <a:solidFill>
                <a:schemeClr val="bg2"/>
              </a:solidFill>
              <a:cs typeface="Calibri"/>
            </a:endParaRPr>
          </a:p>
          <a:p>
            <a:r>
              <a:rPr lang="en-GB">
                <a:solidFill>
                  <a:schemeClr val="bg2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Choreographer</a:t>
            </a:r>
            <a:endParaRPr lang="en-GB">
              <a:solidFill>
                <a:schemeClr val="bg2"/>
              </a:solidFill>
              <a:cs typeface="Calibri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GB">
                <a:solidFill>
                  <a:schemeClr val="bg2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Sports Development Officer</a:t>
            </a:r>
            <a:endParaRPr lang="en-GB">
              <a:solidFill>
                <a:schemeClr val="bg2"/>
              </a:solidFill>
              <a:cs typeface="Calibri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GB">
                <a:solidFill>
                  <a:schemeClr val="bg2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Sports Commentator</a:t>
            </a:r>
            <a:endParaRPr lang="en-GB">
              <a:solidFill>
                <a:schemeClr val="bg2"/>
              </a:solidFill>
              <a:cs typeface="Calibri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GB">
                <a:solidFill>
                  <a:schemeClr val="bg2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Sports Coach</a:t>
            </a:r>
            <a:endParaRPr lang="en-GB">
              <a:solidFill>
                <a:schemeClr val="bg2"/>
              </a:solidFill>
              <a:cs typeface="Calibri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GB">
                <a:solidFill>
                  <a:schemeClr val="bg2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Firefighter</a:t>
            </a:r>
            <a:endParaRPr lang="en-GB">
              <a:solidFill>
                <a:schemeClr val="bg2"/>
              </a:solidFill>
              <a:cs typeface="Calibri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GB">
                <a:solidFill>
                  <a:schemeClr val="bg2"/>
                </a:solidFill>
                <a:ea typeface="+mn-lt"/>
                <a:cs typeface="+mn-lt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Physiotherapist</a:t>
            </a:r>
            <a:endParaRPr lang="en-GB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086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F569565-4424-D488-961C-4A92F1C3A6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208" y="96400"/>
            <a:ext cx="12141200" cy="6832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4C8E418-6272-C670-91B8-F317DEE39B8A}"/>
              </a:ext>
            </a:extLst>
          </p:cNvPr>
          <p:cNvSpPr txBox="1"/>
          <p:nvPr/>
        </p:nvSpPr>
        <p:spPr>
          <a:xfrm>
            <a:off x="5759972" y="1312696"/>
            <a:ext cx="8424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2"/>
                </a:solidFill>
              </a:rPr>
              <a:t>GCSE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CE7EAC-F7E9-A2D5-C3B2-6AD9102D4D92}"/>
              </a:ext>
            </a:extLst>
          </p:cNvPr>
          <p:cNvSpPr txBox="1"/>
          <p:nvPr/>
        </p:nvSpPr>
        <p:spPr>
          <a:xfrm>
            <a:off x="1510717" y="2574672"/>
            <a:ext cx="147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2"/>
                </a:solidFill>
              </a:rPr>
              <a:t>A level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DB8EB6-35D2-7B53-93AE-5DA4FF4A1E08}"/>
              </a:ext>
            </a:extLst>
          </p:cNvPr>
          <p:cNvSpPr txBox="1"/>
          <p:nvPr/>
        </p:nvSpPr>
        <p:spPr>
          <a:xfrm>
            <a:off x="4336955" y="2574672"/>
            <a:ext cx="953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2"/>
                </a:solidFill>
              </a:rPr>
              <a:t>T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D5B0F8-C6AF-25DB-BAA6-C9F3E9307F47}"/>
              </a:ext>
            </a:extLst>
          </p:cNvPr>
          <p:cNvSpPr txBox="1"/>
          <p:nvPr/>
        </p:nvSpPr>
        <p:spPr>
          <a:xfrm>
            <a:off x="6149752" y="2614373"/>
            <a:ext cx="27467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solidFill>
                  <a:schemeClr val="bg2"/>
                </a:solidFill>
              </a:rPr>
              <a:t>Vocational/Technical Qualification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D88D06-AE83-5C09-E961-961EBAF10F2F}"/>
              </a:ext>
            </a:extLst>
          </p:cNvPr>
          <p:cNvSpPr txBox="1"/>
          <p:nvPr/>
        </p:nvSpPr>
        <p:spPr>
          <a:xfrm>
            <a:off x="9617794" y="2594826"/>
            <a:ext cx="1687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2"/>
                </a:solidFill>
              </a:rPr>
              <a:t>Apprenticeship</a:t>
            </a:r>
            <a:endParaRPr lang="en-US" sz="1200" b="1">
              <a:solidFill>
                <a:schemeClr val="bg2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E0B94A-A976-A51B-37FD-0A2D1C07BF68}"/>
              </a:ext>
            </a:extLst>
          </p:cNvPr>
          <p:cNvSpPr txBox="1"/>
          <p:nvPr/>
        </p:nvSpPr>
        <p:spPr>
          <a:xfrm>
            <a:off x="1510717" y="3956300"/>
            <a:ext cx="1122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2"/>
                </a:solidFill>
              </a:rPr>
              <a:t>Degree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FB459D-A9D8-44B4-CB75-5218EDDD9D09}"/>
              </a:ext>
            </a:extLst>
          </p:cNvPr>
          <p:cNvSpPr txBox="1"/>
          <p:nvPr/>
        </p:nvSpPr>
        <p:spPr>
          <a:xfrm>
            <a:off x="4938410" y="3935851"/>
            <a:ext cx="2746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2"/>
                </a:solidFill>
              </a:rPr>
              <a:t>Level 4/5 qualifications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269F26-E3A4-6B04-BD8E-7F9BB17A11C0}"/>
              </a:ext>
            </a:extLst>
          </p:cNvPr>
          <p:cNvSpPr txBox="1"/>
          <p:nvPr/>
        </p:nvSpPr>
        <p:spPr>
          <a:xfrm>
            <a:off x="9214338" y="3950011"/>
            <a:ext cx="2373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2"/>
                </a:solidFill>
              </a:rPr>
              <a:t>Higher apprenticeships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0F2A67-3456-4E0E-CD74-B3AEEA5B7693}"/>
              </a:ext>
            </a:extLst>
          </p:cNvPr>
          <p:cNvSpPr txBox="1"/>
          <p:nvPr/>
        </p:nvSpPr>
        <p:spPr>
          <a:xfrm>
            <a:off x="9104258" y="4739172"/>
            <a:ext cx="2559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2"/>
                </a:solidFill>
              </a:rPr>
              <a:t>Degree apprenticeships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D6C090-8112-B864-17E7-33AE03120E22}"/>
              </a:ext>
            </a:extLst>
          </p:cNvPr>
          <p:cNvSpPr txBox="1"/>
          <p:nvPr/>
        </p:nvSpPr>
        <p:spPr>
          <a:xfrm>
            <a:off x="3689335" y="5895748"/>
            <a:ext cx="51444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solidFill>
                  <a:schemeClr val="bg2"/>
                </a:solidFill>
              </a:rPr>
              <a:t>Initial Teacher Training (ITT) with qualified teacher status (QTS)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B117A39-5342-5074-E3AD-7ECF48CEB645}"/>
              </a:ext>
            </a:extLst>
          </p:cNvPr>
          <p:cNvSpPr txBox="1"/>
          <p:nvPr/>
        </p:nvSpPr>
        <p:spPr>
          <a:xfrm>
            <a:off x="5629682" y="6410740"/>
            <a:ext cx="1103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2"/>
                </a:solidFill>
              </a:rPr>
              <a:t>Teacher</a:t>
            </a:r>
            <a:endParaRPr lang="en-US" sz="1600" b="1">
              <a:solidFill>
                <a:schemeClr val="bg2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D9D01F8-15D5-3AFD-53B5-65140555A8C8}"/>
              </a:ext>
            </a:extLst>
          </p:cNvPr>
          <p:cNvSpPr/>
          <p:nvPr/>
        </p:nvSpPr>
        <p:spPr>
          <a:xfrm>
            <a:off x="870284" y="1698955"/>
            <a:ext cx="10717978" cy="64633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1200" b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While there are different routes you can take to be a teacher there are a few essential things that you will need:</a:t>
            </a:r>
          </a:p>
          <a:p>
            <a:pPr algn="ctr"/>
            <a:r>
              <a:rPr lang="en-GB" sz="1200" b="1">
                <a:solidFill>
                  <a:schemeClr val="bg2"/>
                </a:solidFill>
                <a:latin typeface="Calibri"/>
                <a:cs typeface="Calibri"/>
              </a:rPr>
              <a:t>• A minimum GCSE Grade 4 or above in English and maths (plus science if you want to teach primary) </a:t>
            </a:r>
          </a:p>
          <a:p>
            <a:pPr algn="ctr"/>
            <a:r>
              <a:rPr lang="en-GB" sz="1200" b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degree or equivalent qualification</a:t>
            </a:r>
            <a:endParaRPr lang="en-GB" sz="1200" b="1">
              <a:solidFill>
                <a:schemeClr val="bg2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303DE10-665E-25A2-93C1-1928158589BE}"/>
              </a:ext>
            </a:extLst>
          </p:cNvPr>
          <p:cNvSpPr/>
          <p:nvPr/>
        </p:nvSpPr>
        <p:spPr>
          <a:xfrm>
            <a:off x="550688" y="2998489"/>
            <a:ext cx="251698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>
                <a:solidFill>
                  <a:schemeClr val="bg2"/>
                </a:solidFill>
              </a:rPr>
              <a:t>A levels are 2 years of study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52D34CD-5984-36D6-B28E-A556BF931E8D}"/>
              </a:ext>
            </a:extLst>
          </p:cNvPr>
          <p:cNvSpPr/>
          <p:nvPr/>
        </p:nvSpPr>
        <p:spPr>
          <a:xfrm>
            <a:off x="3372893" y="2952175"/>
            <a:ext cx="2780043" cy="83099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200">
                <a:solidFill>
                  <a:schemeClr val="bg2"/>
                </a:solidFill>
              </a:rPr>
              <a:t>T Levels are nationally recognised, technical qualifications for 16–19-year-olds. Designed by leading employers, one T Level is equivalent in size to 3 A levels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1A7B2F4-9CA9-BAF9-86C3-9C33A6349122}"/>
              </a:ext>
            </a:extLst>
          </p:cNvPr>
          <p:cNvSpPr/>
          <p:nvPr/>
        </p:nvSpPr>
        <p:spPr>
          <a:xfrm>
            <a:off x="6212456" y="2952175"/>
            <a:ext cx="26213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>
                <a:solidFill>
                  <a:schemeClr val="bg2"/>
                </a:solidFill>
              </a:rPr>
              <a:t>These include BTEC, Applied General Qualifications (AGQ) and Vocational Technical Qualifications (VTQ) – all at Level 3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F017495-B743-2111-5FCA-E0566C15616E}"/>
              </a:ext>
            </a:extLst>
          </p:cNvPr>
          <p:cNvSpPr/>
          <p:nvPr/>
        </p:nvSpPr>
        <p:spPr>
          <a:xfrm>
            <a:off x="9032048" y="2927423"/>
            <a:ext cx="26636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>
                <a:solidFill>
                  <a:schemeClr val="bg2"/>
                </a:solidFill>
              </a:rPr>
              <a:t>Apprenticeships are jobs which combine practical work and study. Intermediate is Level 2, Advanced is Level 3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BF1A22F-1018-96F9-3926-99A451AB4BC5}"/>
              </a:ext>
            </a:extLst>
          </p:cNvPr>
          <p:cNvSpPr/>
          <p:nvPr/>
        </p:nvSpPr>
        <p:spPr>
          <a:xfrm>
            <a:off x="528313" y="4323673"/>
            <a:ext cx="2663672" cy="1308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b="1">
                <a:solidFill>
                  <a:schemeClr val="bg2"/>
                </a:solidFill>
              </a:rPr>
              <a:t>Complete a degree course</a:t>
            </a:r>
            <a:br>
              <a:rPr lang="en-GB" sz="1100" b="1">
                <a:solidFill>
                  <a:schemeClr val="bg2"/>
                </a:solidFill>
              </a:rPr>
            </a:br>
            <a:endParaRPr lang="en-GB" sz="600" b="1">
              <a:solidFill>
                <a:schemeClr val="bg2"/>
              </a:solidFill>
            </a:endParaRPr>
          </a:p>
          <a:p>
            <a:r>
              <a:rPr lang="en-GB" sz="1100">
                <a:solidFill>
                  <a:schemeClr val="bg2"/>
                </a:solidFill>
              </a:rPr>
              <a:t>It is possible to get QTS as part of an undergraduate degree, for example:</a:t>
            </a:r>
          </a:p>
          <a:p>
            <a:br>
              <a:rPr lang="en-GB" sz="400">
                <a:solidFill>
                  <a:schemeClr val="bg2"/>
                </a:solidFill>
              </a:rPr>
            </a:br>
            <a:r>
              <a:rPr lang="en-GB" sz="1100">
                <a:solidFill>
                  <a:schemeClr val="bg2"/>
                </a:solidFill>
              </a:rPr>
              <a:t>• Bachelor of Arts (BA) with QTS</a:t>
            </a:r>
          </a:p>
          <a:p>
            <a:r>
              <a:rPr lang="en-GB" sz="1100">
                <a:solidFill>
                  <a:schemeClr val="bg2"/>
                </a:solidFill>
              </a:rPr>
              <a:t>• Bachelor of Education (</a:t>
            </a:r>
            <a:r>
              <a:rPr lang="en-GB" sz="1100" err="1">
                <a:solidFill>
                  <a:schemeClr val="bg2"/>
                </a:solidFill>
              </a:rPr>
              <a:t>BEd</a:t>
            </a:r>
            <a:r>
              <a:rPr lang="en-GB" sz="1100">
                <a:solidFill>
                  <a:schemeClr val="bg2"/>
                </a:solidFill>
              </a:rPr>
              <a:t>) with QTS</a:t>
            </a:r>
          </a:p>
          <a:p>
            <a:r>
              <a:rPr lang="en-GB" sz="1100">
                <a:solidFill>
                  <a:schemeClr val="bg2"/>
                </a:solidFill>
              </a:rPr>
              <a:t>• Bachelor of Science (BSc) with QTS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8E96F54-F170-4363-4071-6904B13407EA}"/>
              </a:ext>
            </a:extLst>
          </p:cNvPr>
          <p:cNvSpPr/>
          <p:nvPr/>
        </p:nvSpPr>
        <p:spPr>
          <a:xfrm>
            <a:off x="3400419" y="4338640"/>
            <a:ext cx="5345724" cy="115416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100">
                <a:solidFill>
                  <a:schemeClr val="bg2"/>
                </a:solidFill>
              </a:rPr>
              <a:t>Complete a L4/5 course and top up to a degree – L4/5 includes Certificate of HE, Diploma of HE, Higher Technical Qualification (HTQ), HNC, HND and Foundation degrees</a:t>
            </a:r>
            <a:endParaRPr lang="en-GB" sz="900">
              <a:solidFill>
                <a:schemeClr val="bg2"/>
              </a:solidFill>
            </a:endParaRPr>
          </a:p>
          <a:p>
            <a:br>
              <a:rPr lang="en-GB" sz="900">
                <a:solidFill>
                  <a:schemeClr val="bg2"/>
                </a:solidFill>
              </a:rPr>
            </a:br>
            <a:endParaRPr lang="en-GB" sz="900">
              <a:solidFill>
                <a:schemeClr val="bg2"/>
              </a:solidFill>
            </a:endParaRPr>
          </a:p>
          <a:p>
            <a:br>
              <a:rPr lang="en-GB" sz="900">
                <a:solidFill>
                  <a:schemeClr val="bg2"/>
                </a:solidFill>
              </a:rPr>
            </a:br>
            <a:endParaRPr lang="en-GB" sz="900">
              <a:solidFill>
                <a:schemeClr val="bg2"/>
              </a:solidFill>
            </a:endParaRPr>
          </a:p>
          <a:p>
            <a:r>
              <a:rPr lang="en-GB" sz="1100">
                <a:solidFill>
                  <a:schemeClr val="bg2"/>
                </a:solidFill>
              </a:rPr>
              <a:t>Top up to a degree (Level 6) in a year of full-time study</a:t>
            </a:r>
            <a:endParaRPr lang="en-GB" sz="1100">
              <a:solidFill>
                <a:schemeClr val="bg2"/>
              </a:solidFill>
              <a:cs typeface="Calibri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B3CE2D9-6567-A8EE-8055-6063064D40E8}"/>
              </a:ext>
            </a:extLst>
          </p:cNvPr>
          <p:cNvSpPr/>
          <p:nvPr/>
        </p:nvSpPr>
        <p:spPr>
          <a:xfrm>
            <a:off x="9091006" y="4321508"/>
            <a:ext cx="251698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>
                <a:solidFill>
                  <a:schemeClr val="bg2"/>
                </a:solidFill>
              </a:rPr>
              <a:t>Higher level apprenticeship (foundation degree / Level 5)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46DADF8-B748-EC63-DC06-FAB03A740FD7}"/>
              </a:ext>
            </a:extLst>
          </p:cNvPr>
          <p:cNvSpPr/>
          <p:nvPr/>
        </p:nvSpPr>
        <p:spPr>
          <a:xfrm>
            <a:off x="9104258" y="5067073"/>
            <a:ext cx="266367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>
                <a:solidFill>
                  <a:schemeClr val="bg2"/>
                </a:solidFill>
              </a:rPr>
              <a:t>Degree apprenticeship </a:t>
            </a:r>
          </a:p>
          <a:p>
            <a:r>
              <a:rPr lang="en-GB" sz="1100">
                <a:solidFill>
                  <a:schemeClr val="bg2"/>
                </a:solidFill>
              </a:rPr>
              <a:t>(Level 6-7). There is a Level 6 Teaching apprenticeship programme</a:t>
            </a:r>
          </a:p>
        </p:txBody>
      </p:sp>
      <p:pic>
        <p:nvPicPr>
          <p:cNvPr id="24" name="Picture 23" descr="A yellow and black sign&#10;&#10;Description automatically generated with medium confidence">
            <a:extLst>
              <a:ext uri="{FF2B5EF4-FFF2-40B4-BE49-F238E27FC236}">
                <a16:creationId xmlns:a16="http://schemas.microsoft.com/office/drawing/2014/main" id="{205D2FCF-8E61-178F-3E85-88034633C71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t="28445" b="26578"/>
          <a:stretch/>
        </p:blipFill>
        <p:spPr>
          <a:xfrm>
            <a:off x="8412480" y="273455"/>
            <a:ext cx="1552874" cy="785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564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E2F6CA7-58EE-2772-023C-49D591D1D2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0" b="65570"/>
          <a:stretch/>
        </p:blipFill>
        <p:spPr>
          <a:xfrm>
            <a:off x="0" y="4347739"/>
            <a:ext cx="12630912" cy="251026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0568AA6-48B1-0049-BAB4-C4479D9CE2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36946" y="2324271"/>
            <a:ext cx="4512148" cy="1741625"/>
          </a:xfrm>
          <a:prstGeom prst="rect">
            <a:avLst/>
          </a:prstGeom>
        </p:spPr>
      </p:pic>
      <p:pic>
        <p:nvPicPr>
          <p:cNvPr id="5" name="Picture 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F895E31F-B931-D94E-81CD-458F457C14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917" y="2668919"/>
            <a:ext cx="2603930" cy="105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0692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End slide">
  <a:themeElements>
    <a:clrScheme name="Custom 4">
      <a:dk1>
        <a:srgbClr val="05A8A7"/>
      </a:dk1>
      <a:lt1>
        <a:srgbClr val="00A8A6"/>
      </a:lt1>
      <a:dk2>
        <a:srgbClr val="484A47"/>
      </a:dk2>
      <a:lt2>
        <a:srgbClr val="FEFFFE"/>
      </a:lt2>
      <a:accent1>
        <a:srgbClr val="05A8A6"/>
      </a:accent1>
      <a:accent2>
        <a:srgbClr val="006792"/>
      </a:accent2>
      <a:accent3>
        <a:srgbClr val="4E5E92"/>
      </a:accent3>
      <a:accent4>
        <a:srgbClr val="EB6E4F"/>
      </a:accent4>
      <a:accent5>
        <a:srgbClr val="E8B462"/>
      </a:accent5>
      <a:accent6>
        <a:srgbClr val="077876"/>
      </a:accent6>
      <a:hlink>
        <a:srgbClr val="484948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Breakout - one third">
  <a:themeElements>
    <a:clrScheme name="Custom 4">
      <a:dk1>
        <a:srgbClr val="05A8A7"/>
      </a:dk1>
      <a:lt1>
        <a:srgbClr val="00A8A6"/>
      </a:lt1>
      <a:dk2>
        <a:srgbClr val="484A47"/>
      </a:dk2>
      <a:lt2>
        <a:srgbClr val="FEFFFE"/>
      </a:lt2>
      <a:accent1>
        <a:srgbClr val="05A8A6"/>
      </a:accent1>
      <a:accent2>
        <a:srgbClr val="006792"/>
      </a:accent2>
      <a:accent3>
        <a:srgbClr val="4E5E92"/>
      </a:accent3>
      <a:accent4>
        <a:srgbClr val="EB6E4F"/>
      </a:accent4>
      <a:accent5>
        <a:srgbClr val="E8B462"/>
      </a:accent5>
      <a:accent6>
        <a:srgbClr val="077876"/>
      </a:accent6>
      <a:hlink>
        <a:srgbClr val="484948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No breakout">
  <a:themeElements>
    <a:clrScheme name="Custom 4">
      <a:dk1>
        <a:srgbClr val="05A8A7"/>
      </a:dk1>
      <a:lt1>
        <a:srgbClr val="00A8A6"/>
      </a:lt1>
      <a:dk2>
        <a:srgbClr val="484A47"/>
      </a:dk2>
      <a:lt2>
        <a:srgbClr val="FEFFFE"/>
      </a:lt2>
      <a:accent1>
        <a:srgbClr val="05A8A6"/>
      </a:accent1>
      <a:accent2>
        <a:srgbClr val="006792"/>
      </a:accent2>
      <a:accent3>
        <a:srgbClr val="4E5E92"/>
      </a:accent3>
      <a:accent4>
        <a:srgbClr val="EB6E4F"/>
      </a:accent4>
      <a:accent5>
        <a:srgbClr val="E8B462"/>
      </a:accent5>
      <a:accent6>
        <a:srgbClr val="077876"/>
      </a:accent6>
      <a:hlink>
        <a:srgbClr val="484948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Breakout - half page">
  <a:themeElements>
    <a:clrScheme name="Custom 4">
      <a:dk1>
        <a:srgbClr val="05A8A7"/>
      </a:dk1>
      <a:lt1>
        <a:srgbClr val="00A8A6"/>
      </a:lt1>
      <a:dk2>
        <a:srgbClr val="484A47"/>
      </a:dk2>
      <a:lt2>
        <a:srgbClr val="FEFFFE"/>
      </a:lt2>
      <a:accent1>
        <a:srgbClr val="05A8A6"/>
      </a:accent1>
      <a:accent2>
        <a:srgbClr val="006792"/>
      </a:accent2>
      <a:accent3>
        <a:srgbClr val="4E5E92"/>
      </a:accent3>
      <a:accent4>
        <a:srgbClr val="EB6E4F"/>
      </a:accent4>
      <a:accent5>
        <a:srgbClr val="E8B462"/>
      </a:accent5>
      <a:accent6>
        <a:srgbClr val="077876"/>
      </a:accent6>
      <a:hlink>
        <a:srgbClr val="484948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Breakout - one third">
  <a:themeElements>
    <a:clrScheme name="Custom 4">
      <a:dk1>
        <a:srgbClr val="05A8A7"/>
      </a:dk1>
      <a:lt1>
        <a:srgbClr val="00A8A6"/>
      </a:lt1>
      <a:dk2>
        <a:srgbClr val="484A47"/>
      </a:dk2>
      <a:lt2>
        <a:srgbClr val="FEFFFE"/>
      </a:lt2>
      <a:accent1>
        <a:srgbClr val="05A8A6"/>
      </a:accent1>
      <a:accent2>
        <a:srgbClr val="006792"/>
      </a:accent2>
      <a:accent3>
        <a:srgbClr val="4E5E92"/>
      </a:accent3>
      <a:accent4>
        <a:srgbClr val="EB6E4F"/>
      </a:accent4>
      <a:accent5>
        <a:srgbClr val="E8B462"/>
      </a:accent5>
      <a:accent6>
        <a:srgbClr val="077876"/>
      </a:accent6>
      <a:hlink>
        <a:srgbClr val="484948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5240089F4EC45469A28A09DB9281528" ma:contentTypeVersion="18" ma:contentTypeDescription="Create a new document." ma:contentTypeScope="" ma:versionID="a1adb2c8f62d6cf7579b6a7d877348cb">
  <xsd:schema xmlns:xsd="http://www.w3.org/2001/XMLSchema" xmlns:xs="http://www.w3.org/2001/XMLSchema" xmlns:p="http://schemas.microsoft.com/office/2006/metadata/properties" xmlns:ns2="537c5f05-cdad-425f-aad0-0d3c32d95df6" xmlns:ns3="75ca23ed-fdba-4544-8426-dc162b381dbf" targetNamespace="http://schemas.microsoft.com/office/2006/metadata/properties" ma:root="true" ma:fieldsID="447ec897873e89eabd3d7842368b06fe" ns2:_="" ns3:_="">
    <xsd:import namespace="537c5f05-cdad-425f-aad0-0d3c32d95df6"/>
    <xsd:import namespace="75ca23ed-fdba-4544-8426-dc162b381dbf"/>
    <xsd:element name="properties">
      <xsd:complexType>
        <xsd:sequence>
          <xsd:element name="documentManagement">
            <xsd:complexType>
              <xsd:all>
                <xsd:element ref="ns2:ad0f4458c755473bb0deeefe88ee5d03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OCR" minOccurs="0"/>
                <xsd:element ref="ns2:lcf76f155ced4ddcb4097134ff3c332f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7c5f05-cdad-425f-aad0-0d3c32d95df6" elementFormDefault="qualified">
    <xsd:import namespace="http://schemas.microsoft.com/office/2006/documentManagement/types"/>
    <xsd:import namespace="http://schemas.microsoft.com/office/infopath/2007/PartnerControls"/>
    <xsd:element name="ad0f4458c755473bb0deeefe88ee5d03" ma:index="9" nillable="true" ma:taxonomy="true" ma:internalName="ad0f4458c755473bb0deeefe88ee5d03" ma:taxonomyFieldName="Document_x0020_Type" ma:displayName="Document Type" ma:default="" ma:fieldId="{ad0f4458-c755-473b-b0de-eefe88ee5d03}" ma:sspId="f6e0c83f-acaa-4304-b138-9c5a9482c26e" ma:termSetId="78ac366d-73ed-452a-8a2f-816ad01162f7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f6e0c83f-acaa-4304-b138-9c5a9482c26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5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ca23ed-fdba-4544-8426-dc162b381dbf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06916485-7e95-4a10-8beb-ad03f6a8e634}" ma:internalName="TaxCatchAll" ma:showField="CatchAllData" ma:web="75ca23ed-fdba-4544-8426-dc162b381db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ca23ed-fdba-4544-8426-dc162b381dbf" xsi:nil="true"/>
    <lcf76f155ced4ddcb4097134ff3c332f xmlns="537c5f05-cdad-425f-aad0-0d3c32d95df6">
      <Terms xmlns="http://schemas.microsoft.com/office/infopath/2007/PartnerControls"/>
    </lcf76f155ced4ddcb4097134ff3c332f>
    <ad0f4458c755473bb0deeefe88ee5d03 xmlns="537c5f05-cdad-425f-aad0-0d3c32d95df6">
      <Terms xmlns="http://schemas.microsoft.com/office/infopath/2007/PartnerControls"/>
    </ad0f4458c755473bb0deeefe88ee5d03>
  </documentManagement>
</p:properties>
</file>

<file path=customXml/itemProps1.xml><?xml version="1.0" encoding="utf-8"?>
<ds:datastoreItem xmlns:ds="http://schemas.openxmlformats.org/officeDocument/2006/customXml" ds:itemID="{E908C7C1-3DA4-4139-8DF3-3C95855EB7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37c5f05-cdad-425f-aad0-0d3c32d95df6"/>
    <ds:schemaRef ds:uri="75ca23ed-fdba-4544-8426-dc162b381d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6721283-21C3-49A6-937B-6314E51AAF6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2779049-4F17-4D64-978D-4C862B6C874B}">
  <ds:schemaRefs>
    <ds:schemaRef ds:uri="0b7998e6-b82a-4691-8b94-178a4ba284ea"/>
    <ds:schemaRef ds:uri="75ca23ed-fdba-4544-8426-dc162b381db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a6d796ba-87e0-471c-81e6-24e32029e591"/>
    <ds:schemaRef ds:uri="537c5f05-cdad-425f-aad0-0d3c32d95df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570</Words>
  <Application>Microsoft Office PowerPoint</Application>
  <PresentationFormat>Widescreen</PresentationFormat>
  <Paragraphs>98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Arial</vt:lpstr>
      <vt:lpstr>Calibri</vt:lpstr>
      <vt:lpstr>Calibri Light</vt:lpstr>
      <vt:lpstr>Lato</vt:lpstr>
      <vt:lpstr>office theme</vt:lpstr>
      <vt:lpstr>4_End slide</vt:lpstr>
      <vt:lpstr>Breakout - one third</vt:lpstr>
      <vt:lpstr>No breakout</vt:lpstr>
      <vt:lpstr>Breakout - half page</vt:lpstr>
      <vt:lpstr>Breakout - one third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Leanne Edwards</dc:creator>
  <cp:keywords/>
  <dc:description/>
  <cp:lastModifiedBy>Leanne Edwards</cp:lastModifiedBy>
  <cp:revision>14</cp:revision>
  <dcterms:created xsi:type="dcterms:W3CDTF">2022-04-04T12:54:06Z</dcterms:created>
  <dcterms:modified xsi:type="dcterms:W3CDTF">2025-03-27T12:54:29Z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0x01010046330508EED1774E83FAD29B4E5B1988</vt:lpwstr>
  </property>
  <property fmtid="{D5CDD505-2E9C-101B-9397-08002B2CF9AE}" pid="3" name="Document Type">
    <vt:lpwstr/>
  </property>
  <property fmtid="{D5CDD505-2E9C-101B-9397-08002B2CF9AE}" pid="4" name="MediaServiceImageTags">
    <vt:lpwstr/>
  </property>
</Properties>
</file>