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17"/>
  </p:notesMasterIdLst>
  <p:sldIdLst>
    <p:sldId id="266" r:id="rId10"/>
    <p:sldId id="265" r:id="rId11"/>
    <p:sldId id="285" r:id="rId12"/>
    <p:sldId id="263" r:id="rId13"/>
    <p:sldId id="262" r:id="rId14"/>
    <p:sldId id="296" r:id="rId15"/>
    <p:sldId id="258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462"/>
    <a:srgbClr val="E95F3F"/>
    <a:srgbClr val="EE856C"/>
    <a:srgbClr val="36AA54"/>
    <a:srgbClr val="91C155"/>
    <a:srgbClr val="00A8A6"/>
    <a:srgbClr val="006A94"/>
    <a:srgbClr val="525E93"/>
    <a:srgbClr val="D7EAEA"/>
    <a:srgbClr val="F4B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3/27/2025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9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62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C8516-3DD5-D44E-9CC8-918E6E987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55" y="205945"/>
            <a:ext cx="3227534" cy="124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stem.org.uk/resources/elibrary/resource/489276/why-science-me-video-and-poste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12" Type="http://schemas.openxmlformats.org/officeDocument/2006/relationships/hyperlink" Target="https://www.stem.org.uk/system/files/elibrary-resources/legacy_files_migrated/38401-Catalyst_25_4_620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icould.com/stories/neil-s/" TargetMode="External"/><Relationship Id="rId11" Type="http://schemas.openxmlformats.org/officeDocument/2006/relationships/hyperlink" Target="https://www.careerexplorer.com/careers/chemist/" TargetMode="External"/><Relationship Id="rId5" Type="http://schemas.openxmlformats.org/officeDocument/2006/relationships/hyperlink" Target="https://www.bbc.co.uk/bitesize/articles/zbhyjhv" TargetMode="External"/><Relationship Id="rId10" Type="http://schemas.openxmlformats.org/officeDocument/2006/relationships/hyperlink" Target="https://www.bbc.co.uk/bitesize/articles/zkw6cqt" TargetMode="External"/><Relationship Id="rId4" Type="http://schemas.openxmlformats.org/officeDocument/2006/relationships/hyperlink" Target="https://www.bbc.co.uk/bitesize/tags/zjb8f4j/jobs-that-use-science/1" TargetMode="Externa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v6jbdm" TargetMode="External"/><Relationship Id="rId13" Type="http://schemas.openxmlformats.org/officeDocument/2006/relationships/hyperlink" Target="https://www.bbc.co.uk/bitesize/articles/zrw647h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12" Type="http://schemas.openxmlformats.org/officeDocument/2006/relationships/hyperlink" Target="https://icould.com/stories/ryan-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11" Type="http://schemas.openxmlformats.org/officeDocument/2006/relationships/hyperlink" Target="https://www.stem.org.uk/resources/elibrary/resource/34435/biochemistry-career-guide" TargetMode="External"/><Relationship Id="rId5" Type="http://schemas.openxmlformats.org/officeDocument/2006/relationships/image" Target="../media/image13.jpeg"/><Relationship Id="rId10" Type="http://schemas.openxmlformats.org/officeDocument/2006/relationships/hyperlink" Target="https://www.bbc.co.uk/bitesize/tags/zjb8f4j/jobs-that-use-science/1" TargetMode="External"/><Relationship Id="rId4" Type="http://schemas.openxmlformats.org/officeDocument/2006/relationships/hyperlink" Target="https://www.myworldofwork.co.uk/my-career-options/job-profiles/chemical-engineer" TargetMode="External"/><Relationship Id="rId9" Type="http://schemas.openxmlformats.org/officeDocument/2006/relationships/hyperlink" Target="https://icould.com/stories/luke-s/" TargetMode="External"/><Relationship Id="rId14" Type="http://schemas.openxmlformats.org/officeDocument/2006/relationships/hyperlink" Target="https://www.youtube.com/watch?v=k-7B_YfHWXQ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biochemist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research-scientis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chemist" TargetMode="External"/><Relationship Id="rId5" Type="http://schemas.openxmlformats.org/officeDocument/2006/relationships/hyperlink" Target="https://nationalcareers.service.gov.uk/job-profiles/pharmacologist" TargetMode="External"/><Relationship Id="rId10" Type="http://schemas.openxmlformats.org/officeDocument/2006/relationships/hyperlink" Target="https://nationalcareers.service.gov.uk/job-profiles/nuclear-technician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nationalcareers.service.gov.uk/job-profiles/chemical-engine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F052F0-9CD1-4F50-A5FF-01F325B78F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731498" y="5112328"/>
            <a:ext cx="6366118" cy="1349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>
                <a:solidFill>
                  <a:srgbClr val="E8B462"/>
                </a:solidFill>
              </a:rPr>
              <a:t>Where can studying Chemistry take you?</a:t>
            </a:r>
          </a:p>
          <a:p>
            <a:pPr marL="0" indent="0">
              <a:buNone/>
            </a:pPr>
            <a:r>
              <a:rPr lang="en-GB" sz="1800">
                <a:solidFill>
                  <a:srgbClr val="00A8A6"/>
                </a:solidFill>
              </a:rPr>
              <a:t>Highlighting the relevance of Chemistry to future careers and opportunities</a:t>
            </a:r>
            <a:endParaRPr lang="en-GB" sz="1800">
              <a:solidFill>
                <a:srgbClr val="00A8A6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3DCB7-FE00-604F-B7B6-CB176C6E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58" y="4621731"/>
            <a:ext cx="4512148" cy="1741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671B0A-7B85-D394-43DA-99B17BF1A8F3}"/>
              </a:ext>
            </a:extLst>
          </p:cNvPr>
          <p:cNvSpPr/>
          <p:nvPr/>
        </p:nvSpPr>
        <p:spPr>
          <a:xfrm>
            <a:off x="0" y="571"/>
            <a:ext cx="12192000" cy="4285672"/>
          </a:xfrm>
          <a:prstGeom prst="rect">
            <a:avLst/>
          </a:prstGeom>
          <a:solidFill>
            <a:srgbClr val="E8B462">
              <a:alpha val="49804"/>
            </a:srgbClr>
          </a:solidFill>
          <a:ln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grate&#10;&#10;Description automatically generated">
            <a:extLst>
              <a:ext uri="{FF2B5EF4-FFF2-40B4-BE49-F238E27FC236}">
                <a16:creationId xmlns:a16="http://schemas.microsoft.com/office/drawing/2014/main" id="{08498A3A-3D53-624E-A04B-CA418504A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8787"/>
          <a:stretch/>
        </p:blipFill>
        <p:spPr>
          <a:xfrm>
            <a:off x="0" y="0"/>
            <a:ext cx="12192003" cy="43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7E0234-26DD-7242-B4DB-2FB2BA90BC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r="8430"/>
          <a:stretch/>
        </p:blipFill>
        <p:spPr>
          <a:xfrm>
            <a:off x="5083874" y="1380711"/>
            <a:ext cx="7108126" cy="45339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9604391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E8B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skills do you think you might need for these roles?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9604391" y="1026820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do you think these roles involve (daily task, etc.)?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123171" y="1960671"/>
            <a:ext cx="465575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Why Chemistry matters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7632934" y="2603301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E8B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careers can you think of that use Chemistry?</a:t>
            </a:r>
            <a:endParaRPr lang="en-GB" sz="1600" b="1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8C8AE-AB4D-044D-99D4-7328ABAFD045}"/>
              </a:ext>
            </a:extLst>
          </p:cNvPr>
          <p:cNvSpPr txBox="1"/>
          <p:nvPr/>
        </p:nvSpPr>
        <p:spPr>
          <a:xfrm>
            <a:off x="123172" y="2861427"/>
            <a:ext cx="4127139" cy="278537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E8B462"/>
                </a:solidFill>
              </a:rPr>
              <a:t>Have you ever considered where studying Chemistry can take you? </a:t>
            </a:r>
          </a:p>
          <a:p>
            <a:endParaRPr lang="en-GB" sz="2000">
              <a:solidFill>
                <a:schemeClr val="accent2"/>
              </a:solidFill>
              <a:cs typeface="Calibri"/>
            </a:endParaRPr>
          </a:p>
          <a:p>
            <a:r>
              <a:rPr lang="en-GB" sz="2000">
                <a:solidFill>
                  <a:schemeClr val="tx2"/>
                </a:solidFill>
              </a:rPr>
              <a:t>Today, we’ll be exploring some of </a:t>
            </a:r>
            <a:br>
              <a:rPr lang="en-GB" sz="2000"/>
            </a:br>
            <a:r>
              <a:rPr lang="en-GB" sz="2000">
                <a:solidFill>
                  <a:schemeClr val="tx2"/>
                </a:solidFill>
              </a:rPr>
              <a:t>the career opportunities that are available to you, as well as the various pathways you can take to get there.</a:t>
            </a:r>
            <a:endParaRPr lang="en-GB" sz="2000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5662864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Why is Chemistry an important subject?</a:t>
            </a:r>
            <a:endParaRPr lang="en-GB">
              <a:solidFill>
                <a:schemeClr val="tx2"/>
              </a:solidFill>
              <a:cs typeface="Calibri"/>
            </a:endParaRP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  <a:hlinkClick r:id="rId4"/>
              </a:rPr>
              <a:t>Why Science is for me</a:t>
            </a:r>
            <a:r>
              <a:rPr lang="en-GB" sz="1100" b="1">
                <a:solidFill>
                  <a:schemeClr val="tx2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</a:rPr>
              <a:t> - STEM Learning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5662863" y="958831"/>
            <a:ext cx="2374983" cy="2374983"/>
          </a:xfrm>
          <a:prstGeom prst="ellipse">
            <a:avLst/>
          </a:prstGeom>
          <a:solidFill>
            <a:schemeClr val="bg2"/>
          </a:solidFill>
          <a:ln w="38100">
            <a:solidFill>
              <a:srgbClr val="E8B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pathways can you take with this subject?</a:t>
            </a:r>
            <a:endParaRPr lang="en-GB" sz="1600" b="1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D6D2F8-8416-DD44-B143-4545650EC1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412" y="2216150"/>
            <a:ext cx="2582921" cy="2425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174831" y="1857349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174830" y="3377339"/>
            <a:ext cx="2646933" cy="1985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E8B462"/>
                </a:solidFill>
              </a:rPr>
              <a:t>Here are some example roles and careers linked to</a:t>
            </a:r>
            <a:endParaRPr lang="en-GB" sz="2000" b="1" u="sng">
              <a:solidFill>
                <a:srgbClr val="E8B462"/>
              </a:solidFill>
            </a:endParaRPr>
          </a:p>
          <a:p>
            <a:endParaRPr lang="en-GB" sz="2400" b="1">
              <a:solidFill>
                <a:srgbClr val="E8B462"/>
              </a:solidFill>
              <a:cs typeface="Calibri"/>
            </a:endParaRPr>
          </a:p>
          <a:p>
            <a:r>
              <a:rPr lang="en-GB" sz="2000" b="1" u="sng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Chemistry</a:t>
            </a:r>
            <a:endParaRPr lang="en-GB" sz="2000" b="1" u="sng">
              <a:solidFill>
                <a:schemeClr val="tx2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7536128" y="1026038"/>
            <a:ext cx="360817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8B462"/>
                </a:solidFill>
              </a:rPr>
              <a:t>Pharmacologist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53E0D-77AE-3C4D-AFFC-F7353BF321C3}"/>
              </a:ext>
            </a:extLst>
          </p:cNvPr>
          <p:cNvSpPr/>
          <p:nvPr/>
        </p:nvSpPr>
        <p:spPr>
          <a:xfrm>
            <a:off x="7536128" y="1611041"/>
            <a:ext cx="24054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rgbClr val="006A94"/>
                </a:solidFill>
                <a:hlinkClick r:id="rId5"/>
              </a:rPr>
              <a:t>BBC Bitesize case study</a:t>
            </a:r>
            <a:r>
              <a:rPr lang="en-GB">
                <a:solidFill>
                  <a:srgbClr val="006A94"/>
                </a:solidFill>
              </a:rPr>
              <a:t> </a:t>
            </a:r>
            <a:endParaRPr lang="en-US">
              <a:solidFill>
                <a:srgbClr val="006A9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7581710" y="5192551"/>
            <a:ext cx="435114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8B462"/>
                </a:solidFill>
              </a:rPr>
              <a:t>Research and Development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B1387A-B77C-6240-9518-8C45A9E66B9E}"/>
              </a:ext>
            </a:extLst>
          </p:cNvPr>
          <p:cNvSpPr/>
          <p:nvPr/>
        </p:nvSpPr>
        <p:spPr>
          <a:xfrm>
            <a:off x="7576957" y="5652339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GB">
              <a:solidFill>
                <a:schemeClr val="tx2"/>
              </a:solidFill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0F003-586B-8247-843B-AD4972815D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16689"/>
          <a:stretch/>
        </p:blipFill>
        <p:spPr>
          <a:xfrm>
            <a:off x="4179589" y="595010"/>
            <a:ext cx="2496200" cy="2497849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FF23A-42FB-A541-B768-B6E967D1EA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5" r="16655"/>
          <a:stretch/>
        </p:blipFill>
        <p:spPr>
          <a:xfrm>
            <a:off x="4179589" y="3915442"/>
            <a:ext cx="2499780" cy="249892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39AB0-AE58-AC5C-BC97-C2030E583E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2" r="18622"/>
          <a:stretch/>
        </p:blipFill>
        <p:spPr>
          <a:xfrm>
            <a:off x="6415828" y="2220707"/>
            <a:ext cx="2424343" cy="244556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9538407" y="3159628"/>
            <a:ext cx="24952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8B462"/>
                </a:solidFill>
              </a:rPr>
              <a:t>Chemist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9E999-90AA-0AD6-D998-09B0610C2EFD}"/>
              </a:ext>
            </a:extLst>
          </p:cNvPr>
          <p:cNvSpPr/>
          <p:nvPr/>
        </p:nvSpPr>
        <p:spPr>
          <a:xfrm>
            <a:off x="9538927" y="3651321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rgbClr val="006A94"/>
                </a:solidFill>
                <a:hlinkClick r:id="rId10"/>
              </a:rPr>
              <a:t>BBC Bitesize case study</a:t>
            </a:r>
            <a:endParaRPr lang="en-GB">
              <a:solidFill>
                <a:srgbClr val="006A94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3BF09-4CE4-D94C-87F9-E86C1A52E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4087" y="5088633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C1FE30-C293-2E43-A22A-F6B768DB2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0553" y="3111144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E2401F-7D24-D64F-80FC-15F8A5E8E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133" y="938602"/>
            <a:ext cx="716726" cy="673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1298FB2-44CA-DDDC-6DFE-9410E530E017}"/>
              </a:ext>
            </a:extLst>
          </p:cNvPr>
          <p:cNvSpPr/>
          <p:nvPr/>
        </p:nvSpPr>
        <p:spPr>
          <a:xfrm>
            <a:off x="9499344" y="4150943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 Explorer case study</a:t>
            </a:r>
            <a:endParaRPr lang="en-GB">
              <a:solidFill>
                <a:schemeClr val="tx2"/>
              </a:solidFill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0EC188-BB98-5605-3CB4-089FB0C6B2C1}"/>
              </a:ext>
            </a:extLst>
          </p:cNvPr>
          <p:cNvSpPr/>
          <p:nvPr/>
        </p:nvSpPr>
        <p:spPr>
          <a:xfrm>
            <a:off x="8034720" y="6094747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 Learning case study</a:t>
            </a:r>
            <a:endParaRPr lang="en-US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C65530F-16B4-BDC0-E108-5BA9AA9A7E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7"/>
          <a:stretch/>
        </p:blipFill>
        <p:spPr>
          <a:xfrm>
            <a:off x="4833651" y="0"/>
            <a:ext cx="2776020" cy="19457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C4804BD-C3D4-165F-37D2-A7FC46FA1F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8"/>
          <a:stretch/>
        </p:blipFill>
        <p:spPr>
          <a:xfrm>
            <a:off x="3614704" y="4490483"/>
            <a:ext cx="2776020" cy="2367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161916" y="1909010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DEFFB8-F0C4-2B46-B7E0-DD755B6F0354}"/>
              </a:ext>
            </a:extLst>
          </p:cNvPr>
          <p:cNvSpPr txBox="1"/>
          <p:nvPr/>
        </p:nvSpPr>
        <p:spPr>
          <a:xfrm>
            <a:off x="9183450" y="1268164"/>
            <a:ext cx="269969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8B462"/>
                </a:solidFill>
                <a:cs typeface="Calibri"/>
              </a:rPr>
              <a:t>Biochemist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3FB12C-B72F-BC40-910D-7BFD2D7DA702}"/>
              </a:ext>
            </a:extLst>
          </p:cNvPr>
          <p:cNvSpPr txBox="1"/>
          <p:nvPr/>
        </p:nvSpPr>
        <p:spPr>
          <a:xfrm>
            <a:off x="9353252" y="5000269"/>
            <a:ext cx="249525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8B462"/>
                </a:solidFill>
              </a:rPr>
              <a:t>Nuclear Chemical Technician</a:t>
            </a: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4ACDC-75AA-3A42-8F50-E8145BEB3AE5}"/>
              </a:ext>
            </a:extLst>
          </p:cNvPr>
          <p:cNvSpPr txBox="1"/>
          <p:nvPr/>
        </p:nvSpPr>
        <p:spPr>
          <a:xfrm>
            <a:off x="7527532" y="2955529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8B462"/>
                </a:solidFill>
              </a:rPr>
              <a:t>Chemical Engineer</a:t>
            </a:r>
            <a:endParaRPr lang="en-GB" sz="2400">
              <a:solidFill>
                <a:srgbClr val="E8B462"/>
              </a:solidFill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EA8A2-73E0-7A4F-8913-A190CAB87A11}"/>
              </a:ext>
            </a:extLst>
          </p:cNvPr>
          <p:cNvSpPr txBox="1"/>
          <p:nvPr/>
        </p:nvSpPr>
        <p:spPr>
          <a:xfrm>
            <a:off x="7527532" y="3388070"/>
            <a:ext cx="196893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MWOW case study</a:t>
            </a:r>
            <a:endParaRPr lang="en-GB">
              <a:solidFill>
                <a:schemeClr val="tx2"/>
              </a:solidFill>
              <a:cs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DFAF30-422B-F340-9CD1-E6D8BC407E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r="16636"/>
          <a:stretch/>
        </p:blipFill>
        <p:spPr>
          <a:xfrm>
            <a:off x="5990513" y="4116775"/>
            <a:ext cx="2500452" cy="2498129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5D0DE-2357-3746-A939-D132426D2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0348" y="1164348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F1F7A6-5BCF-6246-BF53-2EC7A6EB8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9142" y="2880971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B216A-A119-5A4A-B69B-7C912FE5D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5826" y="4921891"/>
            <a:ext cx="716726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D204F-FFD1-E14A-A416-FC0F8671D1D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6" r="13326"/>
          <a:stretch/>
        </p:blipFill>
        <p:spPr>
          <a:xfrm>
            <a:off x="5990513" y="210254"/>
            <a:ext cx="2494168" cy="249487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9F6F6-0F13-2A45-9B56-9B41C3BF5E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9" r="17839"/>
          <a:stretch/>
        </p:blipFill>
        <p:spPr>
          <a:xfrm>
            <a:off x="3983485" y="2188236"/>
            <a:ext cx="2494167" cy="2489830"/>
          </a:xfrm>
          <a:prstGeom prst="ellipse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09DD0F1-9FFC-FB23-B65F-4676B6C5970B}"/>
              </a:ext>
            </a:extLst>
          </p:cNvPr>
          <p:cNvSpPr/>
          <p:nvPr/>
        </p:nvSpPr>
        <p:spPr>
          <a:xfrm>
            <a:off x="9181593" y="1686931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accent2"/>
                </a:solidFill>
                <a:hlinkClick r:id="rId8"/>
              </a:rPr>
              <a:t>BBC Bitesize case study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0CEECA-0E0B-7194-4AC8-6A5B874E6FB0}"/>
              </a:ext>
            </a:extLst>
          </p:cNvPr>
          <p:cNvSpPr/>
          <p:nvPr/>
        </p:nvSpPr>
        <p:spPr>
          <a:xfrm>
            <a:off x="9380032" y="5772903"/>
            <a:ext cx="1827423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>
              <a:solidFill>
                <a:schemeClr val="tx2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03E9B0-22FC-0F5D-5C89-F14729F86BEC}"/>
              </a:ext>
            </a:extLst>
          </p:cNvPr>
          <p:cNvSpPr txBox="1"/>
          <p:nvPr/>
        </p:nvSpPr>
        <p:spPr>
          <a:xfrm>
            <a:off x="161915" y="3514725"/>
            <a:ext cx="2646933" cy="1985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E8B462"/>
                </a:solidFill>
              </a:rPr>
              <a:t>Here are some example roles and careers linked to</a:t>
            </a:r>
            <a:endParaRPr lang="en-GB" sz="2000" b="1" u="sng">
              <a:solidFill>
                <a:srgbClr val="E8B462"/>
              </a:solidFill>
              <a:cs typeface="Calibri"/>
            </a:endParaRPr>
          </a:p>
          <a:p>
            <a:endParaRPr lang="en-GB" sz="2400" b="1">
              <a:solidFill>
                <a:srgbClr val="ED6E4F"/>
              </a:solidFill>
            </a:endParaRPr>
          </a:p>
          <a:p>
            <a:r>
              <a:rPr lang="en-GB" sz="2000" b="1" u="sng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Chemistry</a:t>
            </a:r>
            <a:endParaRPr lang="en-GB" sz="2000" b="1" u="sng">
              <a:solidFill>
                <a:schemeClr val="tx2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9E1230-A9AB-E0F6-83C2-7DD22CEAD6A3}"/>
              </a:ext>
            </a:extLst>
          </p:cNvPr>
          <p:cNvSpPr txBox="1"/>
          <p:nvPr/>
        </p:nvSpPr>
        <p:spPr>
          <a:xfrm>
            <a:off x="9180181" y="2061991"/>
            <a:ext cx="260231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 Learning case study</a:t>
            </a:r>
            <a:endParaRPr lang="en-GB">
              <a:solidFill>
                <a:schemeClr val="tx2"/>
              </a:solidFill>
              <a:cs typeface="Calibri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0058CB-AA3B-409C-CCCC-1FD5AD5E7D57}"/>
              </a:ext>
            </a:extLst>
          </p:cNvPr>
          <p:cNvSpPr txBox="1"/>
          <p:nvPr/>
        </p:nvSpPr>
        <p:spPr>
          <a:xfrm>
            <a:off x="9180180" y="2438043"/>
            <a:ext cx="178125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>
              <a:solidFill>
                <a:schemeClr val="tx2"/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13983-66C2-D6A4-DEC3-C6C2EECB58F2}"/>
              </a:ext>
            </a:extLst>
          </p:cNvPr>
          <p:cNvSpPr txBox="1"/>
          <p:nvPr/>
        </p:nvSpPr>
        <p:spPr>
          <a:xfrm>
            <a:off x="9378103" y="6188667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43D8EF-46B4-28AD-843E-0B0E20548758}"/>
              </a:ext>
            </a:extLst>
          </p:cNvPr>
          <p:cNvSpPr txBox="1"/>
          <p:nvPr/>
        </p:nvSpPr>
        <p:spPr>
          <a:xfrm>
            <a:off x="8358804" y="3744329"/>
            <a:ext cx="1574790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NSF case study</a:t>
            </a:r>
            <a:endParaRPr lang="en-GB">
              <a:solidFill>
                <a:schemeClr val="tx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2795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4039564" y="3591340"/>
            <a:ext cx="3728047" cy="2743200"/>
          </a:xfrm>
          <a:prstGeom prst="rect">
            <a:avLst/>
          </a:prstGeom>
          <a:solidFill>
            <a:srgbClr val="00A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433136" y="3591340"/>
            <a:ext cx="3321763" cy="2743200"/>
          </a:xfrm>
          <a:prstGeom prst="rect">
            <a:avLst/>
          </a:prstGeom>
          <a:solidFill>
            <a:srgbClr val="E8B462"/>
          </a:solidFill>
          <a:ln>
            <a:solidFill>
              <a:srgbClr val="E8B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3136" y="1572459"/>
            <a:ext cx="6465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Discover more about the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46051" y="2327935"/>
            <a:ext cx="66435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Explore careers using </a:t>
            </a:r>
            <a:r>
              <a:rPr lang="en-GB" sz="20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 Service </a:t>
            </a:r>
            <a:r>
              <a:rPr lang="en-GB" sz="2000">
                <a:solidFill>
                  <a:schemeClr val="tx2"/>
                </a:solidFill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521213" y="3594216"/>
            <a:ext cx="3232309" cy="2708434"/>
          </a:xfrm>
          <a:prstGeom prst="rect">
            <a:avLst/>
          </a:prstGeom>
          <a:solidFill>
            <a:srgbClr val="E8B462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Includes:</a:t>
            </a:r>
            <a:endParaRPr lang="en-GB" b="1">
              <a:solidFill>
                <a:schemeClr val="bg2"/>
              </a:solidFill>
              <a:cs typeface="Calibri"/>
            </a:endParaRPr>
          </a:p>
          <a:p>
            <a:r>
              <a:rPr lang="en-GB" sz="800">
                <a:solidFill>
                  <a:schemeClr val="bg2"/>
                </a:solidFill>
              </a:rPr>
              <a:t>  </a:t>
            </a:r>
            <a:endParaRPr lang="en-GB" sz="8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Average salary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Typical hours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Work patterns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Pathways/How to become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Essential Skills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Daily tasks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Career path and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Current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A288C-13D7-1643-88DB-D59DCD4DD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402" y="2417085"/>
            <a:ext cx="3650457" cy="391394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290593" y="3733649"/>
            <a:ext cx="3123951" cy="2154436"/>
          </a:xfrm>
          <a:prstGeom prst="rect">
            <a:avLst/>
          </a:prstGeom>
          <a:solidFill>
            <a:srgbClr val="00A8A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Research Ideas:</a:t>
            </a:r>
          </a:p>
          <a:p>
            <a:endParaRPr lang="en-GB" sz="800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Pharmacologist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Chemist</a:t>
            </a:r>
            <a:endParaRPr lang="en-GB">
              <a:solidFill>
                <a:schemeClr val="bg2"/>
              </a:solidFill>
              <a:cs typeface="Calibri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and Development</a:t>
            </a:r>
            <a:endParaRPr lang="en-GB">
              <a:solidFill>
                <a:schemeClr val="bg2"/>
              </a:solidFill>
              <a:cs typeface="Calibri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Biochemist</a:t>
            </a:r>
            <a:endParaRPr lang="en-GB">
              <a:solidFill>
                <a:schemeClr val="bg2"/>
              </a:solidFill>
              <a:cs typeface="Calibri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Chemical Engineer</a:t>
            </a:r>
            <a:endParaRPr lang="en-GB">
              <a:solidFill>
                <a:schemeClr val="bg2"/>
              </a:solidFill>
              <a:cs typeface="Calibri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Nuclear Technician</a:t>
            </a:r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8" y="96400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149752" y="2614373"/>
            <a:ext cx="274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617794" y="2594826"/>
            <a:ext cx="168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Apprenticeship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3689335" y="5895748"/>
            <a:ext cx="5144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629682" y="6410740"/>
            <a:ext cx="110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Teacher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/>
                <a:cs typeface="Calibri"/>
              </a:rPr>
              <a:t>• A minimum GCSE Grade 4 or above in English and maths (plus science if you want to teach primary) 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degree or equivalent qualification</a:t>
            </a:r>
            <a:endParaRPr lang="en-GB" sz="1200" b="1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 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3" y="2952175"/>
            <a:ext cx="278004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 Levels are nationally recognised, technical qualifications for 16–19-year-olds. Designed by leading employers, one T Level is equivalent in size to 3 A 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chemeClr val="bg2"/>
                </a:solidFill>
              </a:rPr>
              <a:t>Complete a degree course</a:t>
            </a:r>
            <a:br>
              <a:rPr lang="en-GB" sz="1100" b="1">
                <a:solidFill>
                  <a:schemeClr val="bg2"/>
                </a:solidFill>
              </a:rPr>
            </a:br>
            <a:endParaRPr lang="en-GB" sz="600" b="1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It is possible to get QTS as part of an undergraduate degree, for example:</a:t>
            </a:r>
          </a:p>
          <a:p>
            <a:br>
              <a:rPr lang="en-GB" sz="400">
                <a:solidFill>
                  <a:schemeClr val="bg2"/>
                </a:solidFill>
              </a:rPr>
            </a:br>
            <a:r>
              <a:rPr lang="en-GB" sz="1100">
                <a:solidFill>
                  <a:schemeClr val="bg2"/>
                </a:solidFill>
              </a:rPr>
              <a:t>• Bachelor of Arts (BA)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Education (</a:t>
            </a:r>
            <a:r>
              <a:rPr lang="en-GB" sz="1100" err="1">
                <a:solidFill>
                  <a:schemeClr val="bg2"/>
                </a:solidFill>
              </a:rPr>
              <a:t>BEd</a:t>
            </a:r>
            <a:r>
              <a:rPr lang="en-GB" sz="1100">
                <a:solidFill>
                  <a:schemeClr val="bg2"/>
                </a:solidFill>
              </a:rPr>
              <a:t>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11541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Top up to a degree (Level 6) in a year of full-time study</a:t>
            </a:r>
            <a:endParaRPr lang="en-GB" sz="1100">
              <a:solidFill>
                <a:schemeClr val="bg2"/>
              </a:solidFill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Degree apprenticeship </a:t>
            </a:r>
          </a:p>
          <a:p>
            <a:r>
              <a:rPr lang="en-GB" sz="1100">
                <a:solidFill>
                  <a:schemeClr val="bg2"/>
                </a:solidFill>
              </a:rPr>
              <a:t>(Level 6-7). There is a Level 6 Teaching apprenticeship programme</a:t>
            </a:r>
          </a:p>
        </p:txBody>
      </p:sp>
      <p:pic>
        <p:nvPicPr>
          <p:cNvPr id="24" name="Picture 23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A64F786D-3DF4-7BAE-88AB-159D97468E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412480" y="273455"/>
            <a:ext cx="1552874" cy="7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2F6CA7-58EE-2772-023C-49D591D1D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b="65570"/>
          <a:stretch/>
        </p:blipFill>
        <p:spPr>
          <a:xfrm>
            <a:off x="0" y="4347739"/>
            <a:ext cx="12630912" cy="2510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568AA6-48B1-0049-BAB4-C4479D9CE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946" y="2324271"/>
            <a:ext cx="4512148" cy="1741625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17" y="2668919"/>
            <a:ext cx="2603930" cy="10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537c5f05-cdad-425f-aad0-0d3c32d95df6">
      <Terms xmlns="http://schemas.microsoft.com/office/infopath/2007/PartnerControls"/>
    </lcf76f155ced4ddcb4097134ff3c332f>
    <ad0f4458c755473bb0deeefe88ee5d03 xmlns="537c5f05-cdad-425f-aad0-0d3c32d95df6">
      <Terms xmlns="http://schemas.microsoft.com/office/infopath/2007/PartnerControls"/>
    </ad0f4458c755473bb0deeefe88ee5d03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40089F4EC45469A28A09DB9281528" ma:contentTypeVersion="18" ma:contentTypeDescription="Create a new document." ma:contentTypeScope="" ma:versionID="a1adb2c8f62d6cf7579b6a7d877348cb">
  <xsd:schema xmlns:xsd="http://www.w3.org/2001/XMLSchema" xmlns:xs="http://www.w3.org/2001/XMLSchema" xmlns:p="http://schemas.microsoft.com/office/2006/metadata/properties" xmlns:ns2="537c5f05-cdad-425f-aad0-0d3c32d95df6" xmlns:ns3="75ca23ed-fdba-4544-8426-dc162b381dbf" targetNamespace="http://schemas.microsoft.com/office/2006/metadata/properties" ma:root="true" ma:fieldsID="447ec897873e89eabd3d7842368b06fe" ns2:_="" ns3:_="">
    <xsd:import namespace="537c5f05-cdad-425f-aad0-0d3c32d95df6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ad0f4458c755473bb0deeefe88ee5d03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5f05-cdad-425f-aad0-0d3c32d95df6" elementFormDefault="qualified">
    <xsd:import namespace="http://schemas.microsoft.com/office/2006/documentManagement/types"/>
    <xsd:import namespace="http://schemas.microsoft.com/office/infopath/2007/PartnerControls"/>
    <xsd:element name="ad0f4458c755473bb0deeefe88ee5d03" ma:index="9" nillable="true" ma:taxonomy="true" ma:internalName="ad0f4458c755473bb0deeefe88ee5d03" ma:taxonomyFieldName="Document_x0020_Type" ma:displayName="Document Type" ma:default="" ma:fieldId="{ad0f4458-c755-473b-b0de-eefe88ee5d03}" ma:sspId="f6e0c83f-acaa-4304-b138-9c5a9482c26e" ma:termSetId="78ac366d-73ed-452a-8a2f-816ad01162f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779049-4F17-4D64-978D-4C862B6C874B}">
  <ds:schemaRefs>
    <ds:schemaRef ds:uri="http://schemas.microsoft.com/office/2006/metadata/properties"/>
    <ds:schemaRef ds:uri="75ca23ed-fdba-4544-8426-dc162b381dbf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537c5f05-cdad-425f-aad0-0d3c32d95df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86F6960-D3E1-40E8-9BCB-B0BE435535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7c5f05-cdad-425f-aad0-0d3c32d95df6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558</Words>
  <Application>Microsoft Office PowerPoint</Application>
  <PresentationFormat>Widescreen</PresentationFormat>
  <Paragraphs>96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Leanne Edwards</dc:creator>
  <cp:keywords/>
  <dc:description/>
  <cp:lastModifiedBy>Leanne Edwards</cp:lastModifiedBy>
  <cp:revision>9</cp:revision>
  <dcterms:created xsi:type="dcterms:W3CDTF">2022-04-04T12:54:06Z</dcterms:created>
  <dcterms:modified xsi:type="dcterms:W3CDTF">2025-03-27T12:37:55Z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0x01010046330508EED1774E83FAD29B4E5B1988</vt:lpwstr>
  </property>
  <property fmtid="{D5CDD505-2E9C-101B-9397-08002B2CF9AE}" pid="3" name="Document Type">
    <vt:lpwstr/>
  </property>
  <property fmtid="{D5CDD505-2E9C-101B-9397-08002B2CF9AE}" pid="4" name="MediaServiceImageTags">
    <vt:lpwstr/>
  </property>
</Properties>
</file>