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232"/>
    <a:srgbClr val="C90F50"/>
    <a:srgbClr val="E5362A"/>
    <a:srgbClr val="E8B45A"/>
    <a:srgbClr val="E8B462"/>
    <a:srgbClr val="006A94"/>
    <a:srgbClr val="525E93"/>
    <a:srgbClr val="91C155"/>
    <a:srgbClr val="D7EAEA"/>
    <a:srgbClr val="E95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30FF6-EE2F-46D3-A14C-274A7610C2FC}" v="1" dt="2022-10-28T12:19:47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73812" autoAdjust="0"/>
  </p:normalViewPr>
  <p:slideViewPr>
    <p:cSldViewPr snapToGrid="0">
      <p:cViewPr varScale="1">
        <p:scale>
          <a:sx n="81" d="100"/>
          <a:sy n="81" d="100"/>
        </p:scale>
        <p:origin x="13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" y="205945"/>
            <a:ext cx="3227534" cy="12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vitBBwxMn3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xv4g7h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n64bd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4wfwty" TargetMode="External"/><Relationship Id="rId11" Type="http://schemas.openxmlformats.org/officeDocument/2006/relationships/hyperlink" Target="https://www.healthcareers.nhs.uk/explore-roles/allied-health-professionals/roles-allied-health-professions/dramatherapist" TargetMode="External"/><Relationship Id="rId5" Type="http://schemas.openxmlformats.org/officeDocument/2006/relationships/hyperlink" Target="https://www.bbc.co.uk/bitesize/articles/zv7hxbk" TargetMode="External"/><Relationship Id="rId10" Type="http://schemas.openxmlformats.org/officeDocument/2006/relationships/hyperlink" Target="https://www.bbc.co.uk/bitesize/articles/z47rxyc" TargetMode="External"/><Relationship Id="rId4" Type="http://schemas.openxmlformats.org/officeDocument/2006/relationships/hyperlink" Target="https://www.bbc.co.uk/bitesize/tags/zfmnwty/jobs-that-use-english-and-drama/1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6yg2sg" TargetMode="External"/><Relationship Id="rId13" Type="http://schemas.openxmlformats.org/officeDocument/2006/relationships/hyperlink" Target="https://www.bbc.co.uk/bitesize/tags/zfmnwty/jobs-that-use-english-and-drama/1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4sm8x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bbc.co.uk/bitesize/articles/zk6p2sg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bbc.co.uk/bitesize/articles/zr4np4j" TargetMode="External"/><Relationship Id="rId4" Type="http://schemas.openxmlformats.org/officeDocument/2006/relationships/hyperlink" Target="https://www.bbc.co.uk/bitesize/articles/zjmb2sg" TargetMode="External"/><Relationship Id="rId9" Type="http://schemas.openxmlformats.org/officeDocument/2006/relationships/hyperlink" Target="https://www.bbc.co.uk/bitesize/articles/zjwh8x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acto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lighting-technicia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dramatherapist" TargetMode="External"/><Relationship Id="rId5" Type="http://schemas.openxmlformats.org/officeDocument/2006/relationships/hyperlink" Target="https://nationalcareers.service.gov.uk/job-profiles/entertainer" TargetMode="External"/><Relationship Id="rId10" Type="http://schemas.openxmlformats.org/officeDocument/2006/relationships/hyperlink" Target="https://nationalcareers.service.gov.uk/job-profiles/tv-or-film-production-assistan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stage-manag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31498" y="5112328"/>
            <a:ext cx="6366118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E8B462"/>
                </a:solidFill>
              </a:rPr>
              <a:t>Where can studying Drama take you?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A8A6"/>
                </a:solidFill>
              </a:rPr>
              <a:t>Highlighting the relevance of Drama to future careers and opportunities</a:t>
            </a:r>
            <a:endParaRPr lang="en-GB" sz="1800" dirty="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8B462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49001" y="1689452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 Drama matters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Drama?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49002" y="2641869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8B462"/>
                </a:solidFill>
              </a:rPr>
              <a:t>Have you ever considered where studying Drama can take you? </a:t>
            </a:r>
          </a:p>
          <a:p>
            <a:endParaRPr lang="en-GB" sz="2000" dirty="0">
              <a:solidFill>
                <a:schemeClr val="accent2"/>
              </a:solidFill>
              <a:ea typeface="Calibri"/>
              <a:cs typeface="Calibri"/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Drama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Drama matters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- National Drama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09791" y="18827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09790" y="3402724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8B462"/>
                </a:solidFill>
              </a:rPr>
              <a:t>Here are some example roles and careers linked to</a:t>
            </a:r>
            <a:endParaRPr lang="en-GB" sz="2000" b="1" u="sng" dirty="0">
              <a:solidFill>
                <a:srgbClr val="242523"/>
              </a:solidFill>
            </a:endParaRPr>
          </a:p>
          <a:p>
            <a:endParaRPr lang="en-GB" sz="2400" b="1" dirty="0">
              <a:solidFill>
                <a:srgbClr val="E8B462"/>
              </a:solidFill>
              <a:ea typeface="Calibri"/>
              <a:cs typeface="Calibri"/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Drama</a:t>
            </a:r>
            <a:endParaRPr lang="en-GB" sz="2000" b="1" u="sng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Comedian</a:t>
            </a:r>
            <a:endParaRPr lang="en-US">
              <a:solidFill>
                <a:srgbClr val="E8B46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76949" y="1529398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Lighting Technician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626438" y="576119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Drama Facilitator/ Therapist</a:t>
            </a:r>
            <a:endParaRPr lang="en-GB" sz="2400">
              <a:solidFill>
                <a:srgbClr val="E8B462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723243" y="402737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23243" y="447998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8484993" y="6215974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FE794-77AD-4909-EB0F-52D4F441A386}"/>
              </a:ext>
            </a:extLst>
          </p:cNvPr>
          <p:cNvSpPr/>
          <p:nvPr/>
        </p:nvSpPr>
        <p:spPr>
          <a:xfrm>
            <a:off x="8362528" y="190465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C65530F-16B4-BDC0-E108-5BA9AA9A7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/>
          <a:stretch/>
        </p:blipFill>
        <p:spPr>
          <a:xfrm>
            <a:off x="4833651" y="0"/>
            <a:ext cx="2776020" cy="1945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804BD-C3D4-165F-37D2-A7FC46FA1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"/>
          <a:stretch/>
        </p:blipFill>
        <p:spPr>
          <a:xfrm>
            <a:off x="3614704" y="4490483"/>
            <a:ext cx="2776020" cy="23675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304037"/>
            <a:ext cx="26996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E8B462"/>
                </a:solidFill>
                <a:cs typeface="Calibri"/>
              </a:rPr>
              <a:t>Actor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271609" y="5299626"/>
            <a:ext cx="27265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Production Assistant</a:t>
            </a:r>
            <a:endParaRPr lang="en-GB" sz="2400">
              <a:solidFill>
                <a:srgbClr val="E8B462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6852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Production/Stage Manager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631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155689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7790" y="5194034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697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6612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28798" y="172156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282308" y="5855783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 dirty="0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923D76-015E-B22A-31FD-3C6F2C279FD4}"/>
              </a:ext>
            </a:extLst>
          </p:cNvPr>
          <p:cNvSpPr/>
          <p:nvPr/>
        </p:nvSpPr>
        <p:spPr>
          <a:xfrm>
            <a:off x="9342404" y="2211424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BA2466-FBF1-E63F-C4F1-19F6AE223967}"/>
              </a:ext>
            </a:extLst>
          </p:cNvPr>
          <p:cNvSpPr/>
          <p:nvPr/>
        </p:nvSpPr>
        <p:spPr>
          <a:xfrm>
            <a:off x="9328796" y="4306923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A963D-44F6-EE2F-B200-5EDB775033AD}"/>
              </a:ext>
            </a:extLst>
          </p:cNvPr>
          <p:cNvSpPr/>
          <p:nvPr/>
        </p:nvSpPr>
        <p:spPr>
          <a:xfrm>
            <a:off x="8457939" y="384428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6ADB6-EC1D-2B41-113E-294E8E9B4FD1}"/>
              </a:ext>
            </a:extLst>
          </p:cNvPr>
          <p:cNvSpPr txBox="1"/>
          <p:nvPr/>
        </p:nvSpPr>
        <p:spPr>
          <a:xfrm>
            <a:off x="209791" y="188273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19C5C-12A8-A6C4-4266-13D8AE81F684}"/>
              </a:ext>
            </a:extLst>
          </p:cNvPr>
          <p:cNvSpPr txBox="1"/>
          <p:nvPr/>
        </p:nvSpPr>
        <p:spPr>
          <a:xfrm>
            <a:off x="209790" y="3402724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8B462"/>
                </a:solidFill>
              </a:rPr>
              <a:t>Here are some example roles and careers linked to</a:t>
            </a:r>
            <a:endParaRPr lang="en-GB" sz="2000" b="1" u="sng" dirty="0">
              <a:solidFill>
                <a:srgbClr val="242523"/>
              </a:solidFill>
            </a:endParaRPr>
          </a:p>
          <a:p>
            <a:endParaRPr lang="en-GB" sz="2400" b="1" dirty="0">
              <a:solidFill>
                <a:srgbClr val="E8B462"/>
              </a:solidFill>
              <a:ea typeface="Calibri"/>
              <a:cs typeface="Calibri"/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Drama</a:t>
            </a:r>
            <a:endParaRPr lang="en-GB" sz="2000" b="1" u="sng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8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Explore careers using </a:t>
            </a:r>
            <a:r>
              <a:rPr lang="en-GB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 dirty="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Includes:</a:t>
            </a:r>
          </a:p>
          <a:p>
            <a:r>
              <a:rPr lang="en-GB" sz="800" dirty="0">
                <a:solidFill>
                  <a:schemeClr val="bg2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Average salary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Typical hours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Work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Pathways/How to become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Essential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Daily tasks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468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63051" y="3618977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Entertainer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Drama Facilitator/Therapist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Lighting Technician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Actor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Production/Stage Manager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 Assistant</a:t>
            </a:r>
            <a:endParaRPr lang="en-GB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cs typeface="Calibri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cs typeface="Calibri"/>
              </a:rPr>
              <a:t>A degree or equivalent qualification</a:t>
            </a:r>
            <a:endParaRPr lang="en-GB" sz="1200" b="1" dirty="0">
              <a:solidFill>
                <a:schemeClr val="bg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http://schemas.microsoft.com/office/2006/documentManagement/types"/>
    <ds:schemaRef ds:uri="0b7998e6-b82a-4691-8b94-178a4ba284ea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CFC42-5829-490E-B9AC-F031D87F9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564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284</cp:revision>
  <dcterms:created xsi:type="dcterms:W3CDTF">2022-04-04T12:54:06Z</dcterms:created>
  <dcterms:modified xsi:type="dcterms:W3CDTF">2025-03-27T12:41:09Z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0x010100913EBA5567F16C48BF863E21D3277F25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