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9"/>
  </p:notesMasterIdLst>
  <p:handoutMasterIdLst>
    <p:handoutMasterId r:id="rId20"/>
  </p:handoutMasterIdLst>
  <p:sldIdLst>
    <p:sldId id="385" r:id="rId3"/>
    <p:sldId id="471" r:id="rId4"/>
    <p:sldId id="472" r:id="rId5"/>
    <p:sldId id="337" r:id="rId6"/>
    <p:sldId id="345" r:id="rId7"/>
    <p:sldId id="380" r:id="rId8"/>
    <p:sldId id="342" r:id="rId9"/>
    <p:sldId id="382" r:id="rId10"/>
    <p:sldId id="384" r:id="rId11"/>
    <p:sldId id="339" r:id="rId12"/>
    <p:sldId id="338" r:id="rId13"/>
    <p:sldId id="343" r:id="rId14"/>
    <p:sldId id="265" r:id="rId15"/>
    <p:sldId id="473" r:id="rId16"/>
    <p:sldId id="347" r:id="rId17"/>
    <p:sldId id="383"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0" autoAdjust="0"/>
    <p:restoredTop sz="94660"/>
  </p:normalViewPr>
  <p:slideViewPr>
    <p:cSldViewPr>
      <p:cViewPr varScale="1">
        <p:scale>
          <a:sx n="62" d="100"/>
          <a:sy n="62" d="100"/>
        </p:scale>
        <p:origin x="163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C6EE777-9DD0-4337-8141-9F7E63395F83}" type="datetimeFigureOut">
              <a:rPr lang="en-GB" smtClean="0"/>
              <a:t>09/10/2023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47FB307-1BC2-46E6-8CE6-3F4C87BCA3F4}" type="slidenum">
              <a:rPr lang="en-GB" smtClean="0"/>
              <a:t>‹#›</a:t>
            </a:fld>
            <a:endParaRPr lang="en-GB"/>
          </a:p>
        </p:txBody>
      </p:sp>
    </p:spTree>
    <p:extLst>
      <p:ext uri="{BB962C8B-B14F-4D97-AF65-F5344CB8AC3E}">
        <p14:creationId xmlns:p14="http://schemas.microsoft.com/office/powerpoint/2010/main" val="1951956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3B57A09-137F-4853-9DBD-3B031CF9E71B}" type="datetimeFigureOut">
              <a:rPr lang="en-GB" smtClean="0"/>
              <a:t>09/10/2023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F7AF814-458E-4541-95BA-CD1E1106B34E}" type="slidenum">
              <a:rPr lang="en-GB" smtClean="0"/>
              <a:t>‹#›</a:t>
            </a:fld>
            <a:endParaRPr lang="en-GB"/>
          </a:p>
        </p:txBody>
      </p:sp>
    </p:spTree>
    <p:extLst>
      <p:ext uri="{BB962C8B-B14F-4D97-AF65-F5344CB8AC3E}">
        <p14:creationId xmlns:p14="http://schemas.microsoft.com/office/powerpoint/2010/main" val="2820369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9C7F239-48D8-F825-5140-0A04D8BF52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5539F68D-E5AB-068C-7719-1CFB65BB8F08}"/>
              </a:ext>
            </a:extLst>
          </p:cNvPr>
          <p:cNvSpPr>
            <a:spLocks noGrp="1"/>
          </p:cNvSpPr>
          <p:nvPr>
            <p:ph type="body" idx="1"/>
          </p:nvPr>
        </p:nvSpPr>
        <p:spPr bwMode="auto"/>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en-US" dirty="0"/>
          </a:p>
        </p:txBody>
      </p:sp>
      <p:sp>
        <p:nvSpPr>
          <p:cNvPr id="20484" name="Slide Number Placeholder 3">
            <a:extLst>
              <a:ext uri="{FF2B5EF4-FFF2-40B4-BE49-F238E27FC236}">
                <a16:creationId xmlns:a16="http://schemas.microsoft.com/office/drawing/2014/main" id="{072748A0-0AED-B247-D6AF-AEE5132BF5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D3F448-A2C4-41F9-981A-FC025D8A1892}" type="slidenum">
              <a:rPr lang="en-GB" altLang="en-US" smtClean="0"/>
              <a:pPr/>
              <a:t>1</a:t>
            </a:fld>
            <a:endParaRPr lang="en-GB" altLang="en-US"/>
          </a:p>
        </p:txBody>
      </p:sp>
    </p:spTree>
    <p:extLst>
      <p:ext uri="{BB962C8B-B14F-4D97-AF65-F5344CB8AC3E}">
        <p14:creationId xmlns:p14="http://schemas.microsoft.com/office/powerpoint/2010/main" val="4113900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campaign for academic success has found that parental support is 8 times more </a:t>
            </a:r>
            <a:r>
              <a:rPr lang="en-GB" dirty="0" err="1"/>
              <a:t>improtant</a:t>
            </a:r>
            <a:r>
              <a:rPr lang="en-GB" dirty="0"/>
              <a:t> in determining a child’s than</a:t>
            </a:r>
            <a:r>
              <a:rPr lang="en-GB" baseline="0" dirty="0"/>
              <a:t> any other factor.</a:t>
            </a:r>
            <a:endParaRPr lang="en-GB" dirty="0"/>
          </a:p>
        </p:txBody>
      </p:sp>
      <p:sp>
        <p:nvSpPr>
          <p:cNvPr id="4" name="Slide Number Placeholder 3"/>
          <p:cNvSpPr>
            <a:spLocks noGrp="1"/>
          </p:cNvSpPr>
          <p:nvPr>
            <p:ph type="sldNum" sz="quarter" idx="10"/>
          </p:nvPr>
        </p:nvSpPr>
        <p:spPr/>
        <p:txBody>
          <a:bodyPr/>
          <a:lstStyle/>
          <a:p>
            <a:fld id="{0F7AF814-458E-4541-95BA-CD1E1106B34E}" type="slidenum">
              <a:rPr lang="en-GB" smtClean="0"/>
              <a:t>14</a:t>
            </a:fld>
            <a:endParaRPr lang="en-GB"/>
          </a:p>
        </p:txBody>
      </p:sp>
    </p:spTree>
    <p:extLst>
      <p:ext uri="{BB962C8B-B14F-4D97-AF65-F5344CB8AC3E}">
        <p14:creationId xmlns:p14="http://schemas.microsoft.com/office/powerpoint/2010/main" val="3660832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AF814-458E-4541-95BA-CD1E1106B34E}" type="slidenum">
              <a:rPr lang="en-GB" smtClean="0"/>
              <a:t>15</a:t>
            </a:fld>
            <a:endParaRPr lang="en-GB"/>
          </a:p>
        </p:txBody>
      </p:sp>
    </p:spTree>
    <p:extLst>
      <p:ext uri="{BB962C8B-B14F-4D97-AF65-F5344CB8AC3E}">
        <p14:creationId xmlns:p14="http://schemas.microsoft.com/office/powerpoint/2010/main" val="683861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A7EAB1-F41A-4B6D-A9FA-A8E989F79877}"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8137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A7EAB1-F41A-4B6D-A9FA-A8E989F79877}"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4139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E726D31-45F6-444B-8B49-90DE863DE6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ADA363A7-7300-47D2-A2E9-78A42FB43F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RSH</a:t>
            </a:r>
            <a:endParaRPr lang="en-GB" altLang="en-US"/>
          </a:p>
        </p:txBody>
      </p:sp>
      <p:sp>
        <p:nvSpPr>
          <p:cNvPr id="10244" name="Slide Number Placeholder 3">
            <a:extLst>
              <a:ext uri="{FF2B5EF4-FFF2-40B4-BE49-F238E27FC236}">
                <a16:creationId xmlns:a16="http://schemas.microsoft.com/office/drawing/2014/main" id="{A4D40749-28AD-498A-8E0C-DEC1C34469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4D0BB9-E8E8-49CB-8454-1EA6076FFDDB}" type="slidenum">
              <a:rPr lang="en-GB" altLang="en-US"/>
              <a:pPr/>
              <a:t>6</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947FFA-832D-49D9-BDFC-5A56E4278658}" type="slidenum">
              <a:rPr lang="en-GB" altLang="en-US"/>
              <a:pPr/>
              <a:t>7</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DC45B6C-E27F-4ED7-94E9-00B3CC205C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261E266-C0B9-4BFD-BAB3-DAE9F29C96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RSH</a:t>
            </a:r>
          </a:p>
          <a:p>
            <a:r>
              <a:rPr lang="en-US" altLang="en-US"/>
              <a:t>Build the routines into your day </a:t>
            </a:r>
            <a:endParaRPr lang="en-GB" altLang="en-US"/>
          </a:p>
        </p:txBody>
      </p:sp>
      <p:sp>
        <p:nvSpPr>
          <p:cNvPr id="14340" name="Slide Number Placeholder 3">
            <a:extLst>
              <a:ext uri="{FF2B5EF4-FFF2-40B4-BE49-F238E27FC236}">
                <a16:creationId xmlns:a16="http://schemas.microsoft.com/office/drawing/2014/main" id="{4D13A58B-F03C-4381-A3AC-A10CA29959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B42AA2-44D5-4CA1-A9A2-27BAB9E0F7A6}" type="slidenum">
              <a:rPr lang="en-GB" altLang="en-US"/>
              <a:pPr/>
              <a:t>8</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AF814-458E-4541-95BA-CD1E1106B34E}" type="slidenum">
              <a:rPr lang="en-GB" smtClean="0"/>
              <a:t>10</a:t>
            </a:fld>
            <a:endParaRPr lang="en-GB"/>
          </a:p>
        </p:txBody>
      </p:sp>
    </p:spTree>
    <p:extLst>
      <p:ext uri="{BB962C8B-B14F-4D97-AF65-F5344CB8AC3E}">
        <p14:creationId xmlns:p14="http://schemas.microsoft.com/office/powerpoint/2010/main" val="4178709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2FE6DE7-9EA1-4413-8311-6CE50C3A9F30}" type="slidenum">
              <a:rPr lang="en-GB" altLang="en-US"/>
              <a:pPr/>
              <a:t>12</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campaign for academic success has found that parental support is 8 times more important in determining a child’s than</a:t>
            </a:r>
            <a:r>
              <a:rPr lang="en-GB" baseline="0" dirty="0"/>
              <a:t> any other factor.</a:t>
            </a:r>
            <a:endParaRPr lang="en-GB" dirty="0"/>
          </a:p>
        </p:txBody>
      </p:sp>
      <p:sp>
        <p:nvSpPr>
          <p:cNvPr id="4" name="Slide Number Placeholder 3"/>
          <p:cNvSpPr>
            <a:spLocks noGrp="1"/>
          </p:cNvSpPr>
          <p:nvPr>
            <p:ph type="sldNum" sz="quarter" idx="10"/>
          </p:nvPr>
        </p:nvSpPr>
        <p:spPr/>
        <p:txBody>
          <a:bodyPr/>
          <a:lstStyle/>
          <a:p>
            <a:fld id="{0F7AF814-458E-4541-95BA-CD1E1106B34E}" type="slidenum">
              <a:rPr lang="en-GB" smtClean="0"/>
              <a:t>13</a:t>
            </a:fld>
            <a:endParaRPr lang="en-GB"/>
          </a:p>
        </p:txBody>
      </p:sp>
    </p:spTree>
    <p:extLst>
      <p:ext uri="{BB962C8B-B14F-4D97-AF65-F5344CB8AC3E}">
        <p14:creationId xmlns:p14="http://schemas.microsoft.com/office/powerpoint/2010/main" val="300221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1708E2-E26A-4E06-A969-E8E45486BCEE}"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2A5B74-79B3-42E0-80DF-15FE14D195B9}" type="slidenum">
              <a:rPr lang="en-GB" smtClean="0"/>
              <a:t>‹#›</a:t>
            </a:fld>
            <a:endParaRPr lang="en-GB"/>
          </a:p>
        </p:txBody>
      </p:sp>
    </p:spTree>
    <p:extLst>
      <p:ext uri="{BB962C8B-B14F-4D97-AF65-F5344CB8AC3E}">
        <p14:creationId xmlns:p14="http://schemas.microsoft.com/office/powerpoint/2010/main" val="3876024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1DDE69-EC4B-4A17-8F36-059441E39C42}" type="datetimeFigureOut">
              <a:rPr lang="en-GB" smtClean="0"/>
              <a:t>09/10/2023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80005B-1936-49D3-94B3-171516C42AB7}" type="slidenum">
              <a:rPr lang="en-GB" smtClean="0"/>
              <a:t>‹#›</a:t>
            </a:fld>
            <a:endParaRPr lang="en-GB"/>
          </a:p>
        </p:txBody>
      </p:sp>
    </p:spTree>
    <p:extLst>
      <p:ext uri="{BB962C8B-B14F-4D97-AF65-F5344CB8AC3E}">
        <p14:creationId xmlns:p14="http://schemas.microsoft.com/office/powerpoint/2010/main" val="61905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1DDE69-EC4B-4A17-8F36-059441E39C42}" type="datetimeFigureOut">
              <a:rPr lang="en-GB" smtClean="0"/>
              <a:t>09/10/2023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80005B-1936-49D3-94B3-171516C42AB7}" type="slidenum">
              <a:rPr lang="en-GB" smtClean="0"/>
              <a:t>‹#›</a:t>
            </a:fld>
            <a:endParaRPr lang="en-GB"/>
          </a:p>
        </p:txBody>
      </p:sp>
    </p:spTree>
    <p:extLst>
      <p:ext uri="{BB962C8B-B14F-4D97-AF65-F5344CB8AC3E}">
        <p14:creationId xmlns:p14="http://schemas.microsoft.com/office/powerpoint/2010/main" val="2474816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DDE69-EC4B-4A17-8F36-059441E39C42}" type="datetimeFigureOut">
              <a:rPr lang="en-GB" smtClean="0"/>
              <a:t>09/10/2023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80005B-1936-49D3-94B3-171516C42AB7}" type="slidenum">
              <a:rPr lang="en-GB" smtClean="0"/>
              <a:t>‹#›</a:t>
            </a:fld>
            <a:endParaRPr lang="en-GB"/>
          </a:p>
        </p:txBody>
      </p:sp>
    </p:spTree>
    <p:extLst>
      <p:ext uri="{BB962C8B-B14F-4D97-AF65-F5344CB8AC3E}">
        <p14:creationId xmlns:p14="http://schemas.microsoft.com/office/powerpoint/2010/main" val="2034136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1DDE69-EC4B-4A17-8F36-059441E39C42}" type="datetimeFigureOut">
              <a:rPr lang="en-GB" smtClean="0"/>
              <a:t>09/10/2023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80005B-1936-49D3-94B3-171516C42AB7}" type="slidenum">
              <a:rPr lang="en-GB" smtClean="0"/>
              <a:t>‹#›</a:t>
            </a:fld>
            <a:endParaRPr lang="en-GB"/>
          </a:p>
        </p:txBody>
      </p:sp>
    </p:spTree>
    <p:extLst>
      <p:ext uri="{BB962C8B-B14F-4D97-AF65-F5344CB8AC3E}">
        <p14:creationId xmlns:p14="http://schemas.microsoft.com/office/powerpoint/2010/main" val="2507893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1DDE69-EC4B-4A17-8F36-059441E39C42}" type="datetimeFigureOut">
              <a:rPr lang="en-GB" smtClean="0"/>
              <a:t>09/10/2023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80005B-1936-49D3-94B3-171516C42AB7}" type="slidenum">
              <a:rPr lang="en-GB" smtClean="0"/>
              <a:t>‹#›</a:t>
            </a:fld>
            <a:endParaRPr lang="en-GB"/>
          </a:p>
        </p:txBody>
      </p:sp>
    </p:spTree>
    <p:extLst>
      <p:ext uri="{BB962C8B-B14F-4D97-AF65-F5344CB8AC3E}">
        <p14:creationId xmlns:p14="http://schemas.microsoft.com/office/powerpoint/2010/main" val="2977600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1DDE69-EC4B-4A17-8F36-059441E39C42}"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0005B-1936-49D3-94B3-171516C42AB7}" type="slidenum">
              <a:rPr lang="en-GB" smtClean="0"/>
              <a:t>‹#›</a:t>
            </a:fld>
            <a:endParaRPr lang="en-GB"/>
          </a:p>
        </p:txBody>
      </p:sp>
    </p:spTree>
    <p:extLst>
      <p:ext uri="{BB962C8B-B14F-4D97-AF65-F5344CB8AC3E}">
        <p14:creationId xmlns:p14="http://schemas.microsoft.com/office/powerpoint/2010/main" val="331154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1DDE69-EC4B-4A17-8F36-059441E39C42}"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0005B-1936-49D3-94B3-171516C42AB7}" type="slidenum">
              <a:rPr lang="en-GB" smtClean="0"/>
              <a:t>‹#›</a:t>
            </a:fld>
            <a:endParaRPr lang="en-GB"/>
          </a:p>
        </p:txBody>
      </p:sp>
    </p:spTree>
    <p:extLst>
      <p:ext uri="{BB962C8B-B14F-4D97-AF65-F5344CB8AC3E}">
        <p14:creationId xmlns:p14="http://schemas.microsoft.com/office/powerpoint/2010/main" val="127086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1708E2-E26A-4E06-A969-E8E45486BCEE}" type="datetimeFigureOut">
              <a:rPr lang="en-GB" smtClean="0"/>
              <a:t>09/10/2023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2A5B74-79B3-42E0-80DF-15FE14D195B9}" type="slidenum">
              <a:rPr lang="en-GB" smtClean="0"/>
              <a:t>‹#›</a:t>
            </a:fld>
            <a:endParaRPr lang="en-GB"/>
          </a:p>
        </p:txBody>
      </p:sp>
    </p:spTree>
    <p:extLst>
      <p:ext uri="{BB962C8B-B14F-4D97-AF65-F5344CB8AC3E}">
        <p14:creationId xmlns:p14="http://schemas.microsoft.com/office/powerpoint/2010/main" val="384538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1DDE69-EC4B-4A17-8F36-059441E39C42}"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0005B-1936-49D3-94B3-171516C42AB7}" type="slidenum">
              <a:rPr lang="en-GB" smtClean="0"/>
              <a:t>‹#›</a:t>
            </a:fld>
            <a:endParaRPr lang="en-GB"/>
          </a:p>
        </p:txBody>
      </p:sp>
    </p:spTree>
    <p:extLst>
      <p:ext uri="{BB962C8B-B14F-4D97-AF65-F5344CB8AC3E}">
        <p14:creationId xmlns:p14="http://schemas.microsoft.com/office/powerpoint/2010/main" val="304204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301625"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5225"/>
            <a:ext cx="2286000" cy="476250"/>
          </a:xfrm>
          <a:prstGeom prst="rect">
            <a:avLst/>
          </a:prstGeom>
        </p:spPr>
        <p:txBody>
          <a:bodyPr/>
          <a:lstStyle>
            <a:lvl1pPr>
              <a:defRPr/>
            </a:lvl1pPr>
          </a:lstStyle>
          <a:p>
            <a:pPr>
              <a:defRPr/>
            </a:pPr>
            <a:fld id="{C34E28F3-1750-4346-9CAA-9897492F2A97}" type="slidenum">
              <a:rPr lang="en-GB"/>
              <a:pPr>
                <a:defRPr/>
              </a:pPr>
              <a:t>‹#›</a:t>
            </a:fld>
            <a:endParaRPr lang="en-GB"/>
          </a:p>
        </p:txBody>
      </p:sp>
    </p:spTree>
    <p:extLst>
      <p:ext uri="{BB962C8B-B14F-4D97-AF65-F5344CB8AC3E}">
        <p14:creationId xmlns:p14="http://schemas.microsoft.com/office/powerpoint/2010/main" val="254480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55800"/>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55800"/>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886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1DDE69-EC4B-4A17-8F36-059441E39C42}"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0005B-1936-49D3-94B3-171516C42AB7}" type="slidenum">
              <a:rPr lang="en-GB" smtClean="0"/>
              <a:t>‹#›</a:t>
            </a:fld>
            <a:endParaRPr lang="en-GB"/>
          </a:p>
        </p:txBody>
      </p:sp>
    </p:spTree>
    <p:extLst>
      <p:ext uri="{BB962C8B-B14F-4D97-AF65-F5344CB8AC3E}">
        <p14:creationId xmlns:p14="http://schemas.microsoft.com/office/powerpoint/2010/main" val="146419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1DDE69-EC4B-4A17-8F36-059441E39C42}"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0005B-1936-49D3-94B3-171516C42AB7}" type="slidenum">
              <a:rPr lang="en-GB" smtClean="0"/>
              <a:t>‹#›</a:t>
            </a:fld>
            <a:endParaRPr lang="en-GB"/>
          </a:p>
        </p:txBody>
      </p:sp>
    </p:spTree>
    <p:extLst>
      <p:ext uri="{BB962C8B-B14F-4D97-AF65-F5344CB8AC3E}">
        <p14:creationId xmlns:p14="http://schemas.microsoft.com/office/powerpoint/2010/main" val="192798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1DDE69-EC4B-4A17-8F36-059441E39C42}"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0005B-1936-49D3-94B3-171516C42AB7}" type="slidenum">
              <a:rPr lang="en-GB" smtClean="0"/>
              <a:t>‹#›</a:t>
            </a:fld>
            <a:endParaRPr lang="en-GB"/>
          </a:p>
        </p:txBody>
      </p:sp>
    </p:spTree>
    <p:extLst>
      <p:ext uri="{BB962C8B-B14F-4D97-AF65-F5344CB8AC3E}">
        <p14:creationId xmlns:p14="http://schemas.microsoft.com/office/powerpoint/2010/main" val="67541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1DDE69-EC4B-4A17-8F36-059441E39C42}" type="datetimeFigureOut">
              <a:rPr lang="en-GB" smtClean="0"/>
              <a:t>09/10/2023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80005B-1936-49D3-94B3-171516C42AB7}" type="slidenum">
              <a:rPr lang="en-GB" smtClean="0"/>
              <a:t>‹#›</a:t>
            </a:fld>
            <a:endParaRPr lang="en-GB"/>
          </a:p>
        </p:txBody>
      </p:sp>
    </p:spTree>
    <p:extLst>
      <p:ext uri="{BB962C8B-B14F-4D97-AF65-F5344CB8AC3E}">
        <p14:creationId xmlns:p14="http://schemas.microsoft.com/office/powerpoint/2010/main" val="8105832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708E2-E26A-4E06-A969-E8E45486BCEE}" type="datetimeFigureOut">
              <a:rPr lang="en-GB" smtClean="0"/>
              <a:t>09/10/2023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A5B74-79B3-42E0-80DF-15FE14D195B9}" type="slidenum">
              <a:rPr lang="en-GB" smtClean="0"/>
              <a:t>‹#›</a:t>
            </a:fld>
            <a:endParaRPr lang="en-GB"/>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821363"/>
            <a:ext cx="914400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150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6"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DDE69-EC4B-4A17-8F36-059441E39C42}" type="datetimeFigureOut">
              <a:rPr lang="en-GB" smtClean="0"/>
              <a:t>09/10/2023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0005B-1936-49D3-94B3-171516C42AB7}" type="slidenum">
              <a:rPr lang="en-GB" smtClean="0"/>
              <a:t>‹#›</a:t>
            </a:fld>
            <a:endParaRPr lang="en-GB"/>
          </a:p>
        </p:txBody>
      </p:sp>
      <p:pic>
        <p:nvPicPr>
          <p:cNvPr id="3074"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821363"/>
            <a:ext cx="914400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534570"/>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A1D3E8D0-CBE9-71E1-DDE0-B9BA74040E90}"/>
              </a:ext>
            </a:extLst>
          </p:cNvPr>
          <p:cNvSpPr>
            <a:spLocks noGrp="1" noChangeArrowheads="1"/>
          </p:cNvSpPr>
          <p:nvPr>
            <p:ph type="title"/>
          </p:nvPr>
        </p:nvSpPr>
        <p:spPr/>
        <p:txBody>
          <a:bodyPr/>
          <a:lstStyle/>
          <a:p>
            <a:pPr eaLnBrk="1" hangingPunct="1"/>
            <a:r>
              <a:rPr lang="en-GB" altLang="en-US" dirty="0">
                <a:latin typeface="Arial"/>
              </a:rPr>
              <a:t>Year 10 Information Evening</a:t>
            </a:r>
            <a:endParaRPr lang="en-GB" altLang="en-US" sz="2000" i="1" dirty="0"/>
          </a:p>
        </p:txBody>
      </p:sp>
      <p:pic>
        <p:nvPicPr>
          <p:cNvPr id="5" name="Content Placeholder 4">
            <a:extLst>
              <a:ext uri="{FF2B5EF4-FFF2-40B4-BE49-F238E27FC236}">
                <a16:creationId xmlns:a16="http://schemas.microsoft.com/office/drawing/2014/main" id="{D38C3A5E-195B-53F6-BE2B-0A7B6D8A1E0F}"/>
              </a:ext>
            </a:extLst>
          </p:cNvPr>
          <p:cNvPicPr>
            <a:picLocks noGrp="1" noChangeAspect="1"/>
          </p:cNvPicPr>
          <p:nvPr>
            <p:ph sz="half" idx="1"/>
          </p:nvPr>
        </p:nvPicPr>
        <p:blipFill>
          <a:blip r:embed="rId3"/>
          <a:stretch>
            <a:fillRect/>
          </a:stretch>
        </p:blipFill>
        <p:spPr>
          <a:xfrm>
            <a:off x="457200" y="2468237"/>
            <a:ext cx="4038600" cy="3328050"/>
          </a:xfrm>
          <a:prstGeom prst="rect">
            <a:avLst/>
          </a:prstGeom>
        </p:spPr>
      </p:pic>
      <p:pic>
        <p:nvPicPr>
          <p:cNvPr id="6" name="Content Placeholder 5">
            <a:extLst>
              <a:ext uri="{FF2B5EF4-FFF2-40B4-BE49-F238E27FC236}">
                <a16:creationId xmlns:a16="http://schemas.microsoft.com/office/drawing/2014/main" id="{FF3DB868-34D6-1265-4629-68DB7FE5D23F}"/>
              </a:ext>
            </a:extLst>
          </p:cNvPr>
          <p:cNvPicPr>
            <a:picLocks noGrp="1" noChangeAspect="1"/>
          </p:cNvPicPr>
          <p:nvPr>
            <p:ph sz="half" idx="2"/>
          </p:nvPr>
        </p:nvPicPr>
        <p:blipFill>
          <a:blip r:embed="rId4"/>
          <a:stretch>
            <a:fillRect/>
          </a:stretch>
        </p:blipFill>
        <p:spPr>
          <a:xfrm>
            <a:off x="4648200" y="2782026"/>
            <a:ext cx="4038600" cy="2700473"/>
          </a:xfrm>
          <a:prstGeom prst="rect">
            <a:avLst/>
          </a:prstGeom>
        </p:spPr>
      </p:pic>
      <p:sp>
        <p:nvSpPr>
          <p:cNvPr id="19460" name="AutoShape 6" descr="Image result for foggy flight by plane">
            <a:extLst>
              <a:ext uri="{FF2B5EF4-FFF2-40B4-BE49-F238E27FC236}">
                <a16:creationId xmlns:a16="http://schemas.microsoft.com/office/drawing/2014/main" id="{3BA379F8-539B-B280-02FE-C81570F92A24}"/>
              </a:ext>
            </a:extLst>
          </p:cNvPr>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563677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1266" name="Picture 2"/>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35139" t="15308" r="35452" b="46153"/>
          <a:stretch/>
        </p:blipFill>
        <p:spPr bwMode="auto">
          <a:xfrm>
            <a:off x="-126269" y="-963488"/>
            <a:ext cx="9396537" cy="684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39552" y="620688"/>
            <a:ext cx="8229600" cy="4302477"/>
          </a:xfrm>
        </p:spPr>
        <p:txBody>
          <a:bodyPr/>
          <a:lstStyle/>
          <a:p>
            <a:pPr marL="0" indent="0">
              <a:buNone/>
            </a:pPr>
            <a:r>
              <a:rPr lang="en-GB" b="1" dirty="0"/>
              <a:t>“It's not that I'm so smart; I just stay with problems longer.”</a:t>
            </a:r>
          </a:p>
          <a:p>
            <a:pPr marL="0" indent="0">
              <a:buNone/>
            </a:pPr>
            <a:endParaRPr lang="en-GB" b="1" dirty="0"/>
          </a:p>
          <a:p>
            <a:pPr marL="0" indent="0">
              <a:buNone/>
            </a:pPr>
            <a:r>
              <a:rPr lang="en-GB" b="1" dirty="0"/>
              <a:t>Albert Einstein</a:t>
            </a:r>
          </a:p>
        </p:txBody>
      </p:sp>
      <p:sp>
        <p:nvSpPr>
          <p:cNvPr id="6" name="TextBox 5">
            <a:extLst>
              <a:ext uri="{FF2B5EF4-FFF2-40B4-BE49-F238E27FC236}">
                <a16:creationId xmlns:a16="http://schemas.microsoft.com/office/drawing/2014/main" id="{B0A6A60C-5FE0-43A0-A172-E4E87B9B1233}"/>
              </a:ext>
            </a:extLst>
          </p:cNvPr>
          <p:cNvSpPr txBox="1"/>
          <p:nvPr/>
        </p:nvSpPr>
        <p:spPr>
          <a:xfrm>
            <a:off x="345804" y="4149080"/>
            <a:ext cx="8340996" cy="1200329"/>
          </a:xfrm>
          <a:prstGeom prst="rect">
            <a:avLst/>
          </a:prstGeom>
          <a:noFill/>
        </p:spPr>
        <p:txBody>
          <a:bodyPr wrap="square">
            <a:spAutoFit/>
          </a:bodyPr>
          <a:lstStyle/>
          <a:p>
            <a:r>
              <a:rPr lang="en-GB" sz="3600" b="1" dirty="0" err="1"/>
              <a:t>Madiha</a:t>
            </a:r>
            <a:r>
              <a:rPr lang="en-GB" sz="3600" b="1" dirty="0"/>
              <a:t> Mohammed- Year 11 Student</a:t>
            </a:r>
          </a:p>
          <a:p>
            <a:endParaRPr lang="en-GB" sz="3600" dirty="0"/>
          </a:p>
        </p:txBody>
      </p:sp>
    </p:spTree>
    <p:extLst>
      <p:ext uri="{BB962C8B-B14F-4D97-AF65-F5344CB8AC3E}">
        <p14:creationId xmlns:p14="http://schemas.microsoft.com/office/powerpoint/2010/main" val="3147671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42" name="Picture 2"/>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35699" t="34724" r="33570" b="25222"/>
          <a:stretch/>
        </p:blipFill>
        <p:spPr bwMode="auto">
          <a:xfrm>
            <a:off x="0" y="1"/>
            <a:ext cx="9144000" cy="5805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74459" y="292618"/>
            <a:ext cx="8229600" cy="4525963"/>
          </a:xfrm>
        </p:spPr>
        <p:txBody>
          <a:bodyPr/>
          <a:lstStyle/>
          <a:p>
            <a:pPr marL="0" indent="0">
              <a:buNone/>
            </a:pPr>
            <a:r>
              <a:rPr lang="en-GB" b="1" dirty="0"/>
              <a:t>“You have only failed if you have given up, until then it's learning.”</a:t>
            </a:r>
          </a:p>
          <a:p>
            <a:endParaRPr lang="en-GB" b="1" dirty="0"/>
          </a:p>
          <a:p>
            <a:pPr marL="0" indent="0">
              <a:buNone/>
            </a:pPr>
            <a:r>
              <a:rPr lang="en-GB" b="1" dirty="0" err="1"/>
              <a:t>Authur</a:t>
            </a:r>
            <a:r>
              <a:rPr lang="en-GB" b="1" dirty="0"/>
              <a:t> Unknown.</a:t>
            </a:r>
          </a:p>
        </p:txBody>
      </p:sp>
      <p:sp>
        <p:nvSpPr>
          <p:cNvPr id="5" name="TextBox 4">
            <a:extLst>
              <a:ext uri="{FF2B5EF4-FFF2-40B4-BE49-F238E27FC236}">
                <a16:creationId xmlns:a16="http://schemas.microsoft.com/office/drawing/2014/main" id="{93796FFD-DDED-4E3E-885E-94F0606A563B}"/>
              </a:ext>
            </a:extLst>
          </p:cNvPr>
          <p:cNvSpPr txBox="1"/>
          <p:nvPr/>
        </p:nvSpPr>
        <p:spPr>
          <a:xfrm>
            <a:off x="457200" y="4611469"/>
            <a:ext cx="7736796" cy="646331"/>
          </a:xfrm>
          <a:prstGeom prst="rect">
            <a:avLst/>
          </a:prstGeom>
          <a:noFill/>
        </p:spPr>
        <p:txBody>
          <a:bodyPr wrap="square" rtlCol="0">
            <a:spAutoFit/>
          </a:bodyPr>
          <a:lstStyle/>
          <a:p>
            <a:r>
              <a:rPr lang="en-GB" sz="3600" b="1" dirty="0"/>
              <a:t>Ms. Hoad Assistant Head</a:t>
            </a:r>
          </a:p>
        </p:txBody>
      </p:sp>
    </p:spTree>
    <p:extLst>
      <p:ext uri="{BB962C8B-B14F-4D97-AF65-F5344CB8AC3E}">
        <p14:creationId xmlns:p14="http://schemas.microsoft.com/office/powerpoint/2010/main" val="2106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4"/>
          <p:cNvSpPr>
            <a:spLocks noGrp="1" noRot="1" noChangeArrowheads="1"/>
          </p:cNvSpPr>
          <p:nvPr>
            <p:ph type="title"/>
          </p:nvPr>
        </p:nvSpPr>
        <p:spPr/>
        <p:txBody>
          <a:bodyPr/>
          <a:lstStyle/>
          <a:p>
            <a:pPr algn="l" eaLnBrk="1" hangingPunct="1"/>
            <a:r>
              <a:rPr lang="en-GB" altLang="en-US"/>
              <a:t>Expectations </a:t>
            </a:r>
          </a:p>
        </p:txBody>
      </p:sp>
      <p:sp>
        <p:nvSpPr>
          <p:cNvPr id="16389" name="Rectangle 5"/>
          <p:cNvSpPr>
            <a:spLocks noGrp="1" noRot="1" noChangeArrowheads="1"/>
          </p:cNvSpPr>
          <p:nvPr>
            <p:ph idx="1"/>
          </p:nvPr>
        </p:nvSpPr>
        <p:spPr/>
        <p:txBody>
          <a:bodyPr/>
          <a:lstStyle/>
          <a:p>
            <a:pPr eaLnBrk="1" hangingPunct="1"/>
            <a:r>
              <a:rPr lang="en-GB" altLang="en-US" dirty="0"/>
              <a:t>Attending every day on time </a:t>
            </a:r>
          </a:p>
          <a:p>
            <a:pPr eaLnBrk="1" hangingPunct="1"/>
            <a:r>
              <a:rPr lang="en-GB" altLang="en-US" dirty="0"/>
              <a:t>Following the Behaviour Charter</a:t>
            </a:r>
          </a:p>
          <a:p>
            <a:pPr eaLnBrk="1" hangingPunct="1"/>
            <a:r>
              <a:rPr lang="en-GB" altLang="en-US" dirty="0"/>
              <a:t>Focused and hardworking- </a:t>
            </a:r>
            <a:r>
              <a:rPr lang="en-GB" altLang="en-US" b="1" dirty="0"/>
              <a:t>key websites </a:t>
            </a:r>
          </a:p>
          <a:p>
            <a:pPr eaLnBrk="1" hangingPunct="1"/>
            <a:r>
              <a:rPr lang="en-GB" altLang="en-US" dirty="0"/>
              <a:t>Completing homework &amp; Meeting deadlines</a:t>
            </a:r>
          </a:p>
          <a:p>
            <a:pPr eaLnBrk="1" hangingPunct="1"/>
            <a:r>
              <a:rPr lang="en-GB" altLang="en-US" dirty="0"/>
              <a:t>Organisation &amp; Key dates –</a:t>
            </a:r>
          </a:p>
          <a:p>
            <a:pPr eaLnBrk="1" hangingPunct="1"/>
            <a:r>
              <a:rPr lang="en-GB" altLang="en-US" dirty="0"/>
              <a:t>Seek help if required  </a:t>
            </a:r>
          </a:p>
          <a:p>
            <a:pPr eaLnBrk="1" hangingPunct="1">
              <a:buFont typeface="Wingdings" pitchFamily="2" charset="2"/>
              <a:buNone/>
            </a:pPr>
            <a:endParaRPr lang="en-GB" altLang="en-US" dirty="0"/>
          </a:p>
        </p:txBody>
      </p:sp>
    </p:spTree>
    <p:extLst>
      <p:ext uri="{BB962C8B-B14F-4D97-AF65-F5344CB8AC3E}">
        <p14:creationId xmlns:p14="http://schemas.microsoft.com/office/powerpoint/2010/main" val="139375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4744"/>
            <a:ext cx="8229600" cy="4032449"/>
          </a:xfrm>
          <a:solidFill>
            <a:schemeClr val="bg1"/>
          </a:solidFill>
        </p:spPr>
        <p:txBody>
          <a:bodyPr>
            <a:normAutofit/>
          </a:bodyPr>
          <a:lstStyle/>
          <a:p>
            <a:pPr marL="0" indent="0">
              <a:buNone/>
            </a:pPr>
            <a:r>
              <a:rPr lang="en-GB" sz="4000" dirty="0">
                <a:cs typeface="Arial" panose="020B0604020202020204" pitchFamily="34" charset="0"/>
              </a:rPr>
              <a:t>You have always been and will continue to be your child’s most important teacher.</a:t>
            </a:r>
          </a:p>
          <a:p>
            <a:pPr marL="0" indent="0">
              <a:buNone/>
            </a:pPr>
            <a:r>
              <a:rPr lang="en-GB" dirty="0">
                <a:cs typeface="Arial" panose="020B0604020202020204" pitchFamily="34" charset="0"/>
              </a:rPr>
              <a:t> </a:t>
            </a:r>
          </a:p>
          <a:p>
            <a:endParaRPr lang="en-GB" dirty="0"/>
          </a:p>
        </p:txBody>
      </p:sp>
    </p:spTree>
    <p:extLst>
      <p:ext uri="{BB962C8B-B14F-4D97-AF65-F5344CB8AC3E}">
        <p14:creationId xmlns:p14="http://schemas.microsoft.com/office/powerpoint/2010/main" val="62691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41AD880B-CA9F-43F6-9FF7-DE58D8B2054F}"/>
              </a:ext>
            </a:extLst>
          </p:cNvPr>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35720" t="34485" r="33528" b="30351"/>
          <a:stretch/>
        </p:blipFill>
        <p:spPr bwMode="auto">
          <a:xfrm>
            <a:off x="161764" y="188640"/>
            <a:ext cx="8820472" cy="573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264C3BA3-C557-4A01-AFC7-22A5A1150C05}"/>
              </a:ext>
            </a:extLst>
          </p:cNvPr>
          <p:cNvSpPr>
            <a:spLocks noGrp="1"/>
          </p:cNvSpPr>
          <p:nvPr>
            <p:ph idx="1"/>
          </p:nvPr>
        </p:nvSpPr>
        <p:spPr>
          <a:xfrm>
            <a:off x="457200" y="332656"/>
            <a:ext cx="8229600" cy="4525963"/>
          </a:xfrm>
        </p:spPr>
        <p:txBody>
          <a:bodyPr/>
          <a:lstStyle/>
          <a:p>
            <a:pPr marL="0" indent="0">
              <a:buNone/>
            </a:pPr>
            <a:r>
              <a:rPr lang="en-GB" b="0" i="0" dirty="0">
                <a:solidFill>
                  <a:srgbClr val="202124"/>
                </a:solidFill>
                <a:effectLst/>
                <a:latin typeface="Google Sans"/>
              </a:rPr>
              <a:t>“Nothing is impossible, the word itself says 'I'm possible.'” – Audrey Hepburn</a:t>
            </a:r>
          </a:p>
          <a:p>
            <a:pPr marL="0" indent="0">
              <a:buNone/>
            </a:pPr>
            <a:endParaRPr lang="en-GB" dirty="0">
              <a:solidFill>
                <a:srgbClr val="202124"/>
              </a:solidFill>
              <a:latin typeface="Google Sans"/>
            </a:endParaRPr>
          </a:p>
          <a:p>
            <a:pPr marL="0" indent="0">
              <a:buNone/>
            </a:pPr>
            <a:endParaRPr lang="en-GB" dirty="0">
              <a:solidFill>
                <a:srgbClr val="202124"/>
              </a:solidFill>
              <a:latin typeface="Google Sans"/>
            </a:endParaRPr>
          </a:p>
          <a:p>
            <a:pPr marL="0" indent="0">
              <a:buNone/>
            </a:pPr>
            <a:endParaRPr lang="en-GB" dirty="0">
              <a:solidFill>
                <a:srgbClr val="202124"/>
              </a:solidFill>
              <a:latin typeface="Google Sans"/>
            </a:endParaRPr>
          </a:p>
          <a:p>
            <a:pPr marL="0" indent="0">
              <a:buNone/>
            </a:pPr>
            <a:endParaRPr lang="en-GB" dirty="0">
              <a:solidFill>
                <a:srgbClr val="202124"/>
              </a:solidFill>
              <a:latin typeface="Google Sans"/>
            </a:endParaRPr>
          </a:p>
        </p:txBody>
      </p:sp>
      <p:sp>
        <p:nvSpPr>
          <p:cNvPr id="8" name="TextBox 7">
            <a:extLst>
              <a:ext uri="{FF2B5EF4-FFF2-40B4-BE49-F238E27FC236}">
                <a16:creationId xmlns:a16="http://schemas.microsoft.com/office/drawing/2014/main" id="{BF772A96-1A46-4E82-8E19-16ED367E785E}"/>
              </a:ext>
            </a:extLst>
          </p:cNvPr>
          <p:cNvSpPr txBox="1"/>
          <p:nvPr/>
        </p:nvSpPr>
        <p:spPr>
          <a:xfrm>
            <a:off x="457200" y="4826117"/>
            <a:ext cx="7488832" cy="523220"/>
          </a:xfrm>
          <a:prstGeom prst="rect">
            <a:avLst/>
          </a:prstGeom>
          <a:noFill/>
        </p:spPr>
        <p:txBody>
          <a:bodyPr wrap="square">
            <a:spAutoFit/>
          </a:bodyPr>
          <a:lstStyle/>
          <a:p>
            <a:r>
              <a:rPr lang="en-GB" sz="2800" b="1" dirty="0">
                <a:effectLst/>
                <a:latin typeface="Arial" panose="020B0604020202020204" pitchFamily="34" charset="0"/>
                <a:ea typeface="Times New Roman" panose="02020603050405020304" pitchFamily="18" charset="0"/>
              </a:rPr>
              <a:t>Mrs Magrowski – Assistant Headteacher</a:t>
            </a:r>
            <a:endParaRPr lang="en-GB" sz="2800" b="1" dirty="0"/>
          </a:p>
        </p:txBody>
      </p:sp>
    </p:spTree>
    <p:extLst>
      <p:ext uri="{BB962C8B-B14F-4D97-AF65-F5344CB8AC3E}">
        <p14:creationId xmlns:p14="http://schemas.microsoft.com/office/powerpoint/2010/main" val="2707409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5363" name="Picture 3"/>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35720" t="34485" r="33528" b="30351"/>
          <a:stretch/>
        </p:blipFill>
        <p:spPr bwMode="auto">
          <a:xfrm>
            <a:off x="161764" y="-10087"/>
            <a:ext cx="8820472" cy="5921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pPr marL="0" indent="0">
              <a:buNone/>
            </a:pPr>
            <a:r>
              <a:rPr lang="en-GB" b="1" dirty="0"/>
              <a:t>“Hard work beats talent when talent fails to work hard.“</a:t>
            </a:r>
          </a:p>
          <a:p>
            <a:pPr marL="0" indent="0">
              <a:buNone/>
            </a:pPr>
            <a:endParaRPr lang="en-GB" b="1" dirty="0"/>
          </a:p>
          <a:p>
            <a:pPr marL="0" indent="0">
              <a:buNone/>
            </a:pPr>
            <a:r>
              <a:rPr lang="en-GB" b="1" dirty="0"/>
              <a:t>Kevin Durant.</a:t>
            </a:r>
          </a:p>
        </p:txBody>
      </p:sp>
      <p:sp>
        <p:nvSpPr>
          <p:cNvPr id="5" name="TextBox 4">
            <a:extLst>
              <a:ext uri="{FF2B5EF4-FFF2-40B4-BE49-F238E27FC236}">
                <a16:creationId xmlns:a16="http://schemas.microsoft.com/office/drawing/2014/main" id="{41408986-E653-4E98-940B-E8C70FDA96C9}"/>
              </a:ext>
            </a:extLst>
          </p:cNvPr>
          <p:cNvSpPr txBox="1"/>
          <p:nvPr/>
        </p:nvSpPr>
        <p:spPr>
          <a:xfrm>
            <a:off x="445770" y="4725144"/>
            <a:ext cx="7644970" cy="646331"/>
          </a:xfrm>
          <a:prstGeom prst="rect">
            <a:avLst/>
          </a:prstGeom>
          <a:noFill/>
        </p:spPr>
        <p:txBody>
          <a:bodyPr wrap="square" rtlCol="0">
            <a:spAutoFit/>
          </a:bodyPr>
          <a:lstStyle/>
          <a:p>
            <a:r>
              <a:rPr lang="en-GB" sz="3600" b="1" dirty="0"/>
              <a:t>Mr. Neil. Assistant Head teacher</a:t>
            </a:r>
          </a:p>
        </p:txBody>
      </p:sp>
    </p:spTree>
    <p:extLst>
      <p:ext uri="{BB962C8B-B14F-4D97-AF65-F5344CB8AC3E}">
        <p14:creationId xmlns:p14="http://schemas.microsoft.com/office/powerpoint/2010/main" val="1975305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D27C60D-31EC-4D87-B1B3-BA7FCA8E16A9}"/>
              </a:ext>
            </a:extLst>
          </p:cNvPr>
          <p:cNvSpPr>
            <a:spLocks noGrp="1" noChangeArrowheads="1"/>
          </p:cNvSpPr>
          <p:nvPr>
            <p:ph type="title"/>
          </p:nvPr>
        </p:nvSpPr>
        <p:spPr/>
        <p:txBody>
          <a:bodyPr/>
          <a:lstStyle/>
          <a:p>
            <a:r>
              <a:rPr lang="en-GB" altLang="en-US"/>
              <a:t>Top Tips : Study Space and phones</a:t>
            </a:r>
          </a:p>
        </p:txBody>
      </p:sp>
      <p:sp>
        <p:nvSpPr>
          <p:cNvPr id="15363" name="Content Placeholder 2">
            <a:extLst>
              <a:ext uri="{FF2B5EF4-FFF2-40B4-BE49-F238E27FC236}">
                <a16:creationId xmlns:a16="http://schemas.microsoft.com/office/drawing/2014/main" id="{0EECFC3C-2B17-4BCE-894D-E704807CC4A6}"/>
              </a:ext>
            </a:extLst>
          </p:cNvPr>
          <p:cNvSpPr>
            <a:spLocks noGrp="1" noChangeArrowheads="1"/>
          </p:cNvSpPr>
          <p:nvPr>
            <p:ph idx="1"/>
          </p:nvPr>
        </p:nvSpPr>
        <p:spPr/>
        <p:txBody>
          <a:bodyPr/>
          <a:lstStyle/>
          <a:p>
            <a:r>
              <a:rPr lang="en-GB" altLang="en-US" sz="2000" dirty="0"/>
              <a:t>a designated place to study</a:t>
            </a:r>
          </a:p>
          <a:p>
            <a:r>
              <a:rPr lang="en-GB" altLang="en-US" sz="2000" dirty="0"/>
              <a:t>Phones should not be used during designated revision time as they distract and prevent concentration</a:t>
            </a:r>
          </a:p>
        </p:txBody>
      </p:sp>
      <p:pic>
        <p:nvPicPr>
          <p:cNvPr id="15364" name="Picture 3">
            <a:extLst>
              <a:ext uri="{FF2B5EF4-FFF2-40B4-BE49-F238E27FC236}">
                <a16:creationId xmlns:a16="http://schemas.microsoft.com/office/drawing/2014/main" id="{9F90F8AD-D2C6-4587-B685-BBD699430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780928"/>
            <a:ext cx="4608512"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Key Stage 4</a:t>
            </a:r>
            <a:br>
              <a:rPr lang="en-GB" dirty="0"/>
            </a:br>
            <a:r>
              <a:rPr lang="en-GB" dirty="0"/>
              <a:t>Building breadth &amp; balance</a:t>
            </a:r>
          </a:p>
        </p:txBody>
      </p:sp>
      <p:pic>
        <p:nvPicPr>
          <p:cNvPr id="13" name="Picture 12">
            <a:extLst>
              <a:ext uri="{FF2B5EF4-FFF2-40B4-BE49-F238E27FC236}">
                <a16:creationId xmlns:a16="http://schemas.microsoft.com/office/drawing/2014/main" id="{7337BCEB-35BF-B086-3ED3-9A32BD7C8CFF}"/>
              </a:ext>
            </a:extLst>
          </p:cNvPr>
          <p:cNvPicPr>
            <a:picLocks noChangeAspect="1"/>
          </p:cNvPicPr>
          <p:nvPr/>
        </p:nvPicPr>
        <p:blipFill>
          <a:blip r:embed="rId3"/>
          <a:stretch>
            <a:fillRect/>
          </a:stretch>
        </p:blipFill>
        <p:spPr>
          <a:xfrm>
            <a:off x="1625425" y="2420888"/>
            <a:ext cx="5893149" cy="3600000"/>
          </a:xfrm>
          <a:prstGeom prst="rect">
            <a:avLst/>
          </a:prstGeom>
          <a:ln>
            <a:solidFill>
              <a:schemeClr val="tx1"/>
            </a:solidFill>
          </a:ln>
        </p:spPr>
      </p:pic>
    </p:spTree>
    <p:extLst>
      <p:ext uri="{BB962C8B-B14F-4D97-AF65-F5344CB8AC3E}">
        <p14:creationId xmlns:p14="http://schemas.microsoft.com/office/powerpoint/2010/main" val="494693886"/>
      </p:ext>
    </p:extLst>
  </p:cSld>
  <p:clrMapOvr>
    <a:masterClrMapping/>
  </p:clrMapOvr>
  <mc:AlternateContent xmlns:mc="http://schemas.openxmlformats.org/markup-compatibility/2006" xmlns:p14="http://schemas.microsoft.com/office/powerpoint/2010/main">
    <mc:Choice Requires="p14">
      <p:transition spd="slow" p14:dur="2000" advTm="77786"/>
    </mc:Choice>
    <mc:Fallback xmlns="">
      <p:transition spd="slow" advTm="7778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Key Stage 4</a:t>
            </a:r>
            <a:br>
              <a:rPr lang="en-GB" dirty="0"/>
            </a:br>
            <a:r>
              <a:rPr lang="en-GB" dirty="0"/>
              <a:t>Building breadth &amp; balance</a:t>
            </a:r>
          </a:p>
        </p:txBody>
      </p:sp>
      <p:pic>
        <p:nvPicPr>
          <p:cNvPr id="2" name="Picture 1">
            <a:extLst>
              <a:ext uri="{FF2B5EF4-FFF2-40B4-BE49-F238E27FC236}">
                <a16:creationId xmlns:a16="http://schemas.microsoft.com/office/drawing/2014/main" id="{39354F1F-0F28-40F0-081C-35299575750B}"/>
              </a:ext>
            </a:extLst>
          </p:cNvPr>
          <p:cNvPicPr>
            <a:picLocks noChangeAspect="1"/>
          </p:cNvPicPr>
          <p:nvPr/>
        </p:nvPicPr>
        <p:blipFill>
          <a:blip r:embed="rId3"/>
          <a:stretch>
            <a:fillRect/>
          </a:stretch>
        </p:blipFill>
        <p:spPr>
          <a:xfrm>
            <a:off x="1372000" y="2348880"/>
            <a:ext cx="6400000" cy="3600000"/>
          </a:xfrm>
          <a:prstGeom prst="rect">
            <a:avLst/>
          </a:prstGeom>
          <a:ln>
            <a:solidFill>
              <a:schemeClr val="tx1"/>
            </a:solidFill>
          </a:ln>
        </p:spPr>
      </p:pic>
    </p:spTree>
    <p:extLst>
      <p:ext uri="{BB962C8B-B14F-4D97-AF65-F5344CB8AC3E}">
        <p14:creationId xmlns:p14="http://schemas.microsoft.com/office/powerpoint/2010/main" val="2847663442"/>
      </p:ext>
    </p:extLst>
  </p:cSld>
  <p:clrMapOvr>
    <a:masterClrMapping/>
  </p:clrMapOvr>
  <mc:AlternateContent xmlns:mc="http://schemas.openxmlformats.org/markup-compatibility/2006" xmlns:p14="http://schemas.microsoft.com/office/powerpoint/2010/main">
    <mc:Choice Requires="p14">
      <p:transition spd="slow" p14:dur="2000" advTm="77786"/>
    </mc:Choice>
    <mc:Fallback xmlns="">
      <p:transition spd="slow" advTm="7778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6594" y="120390"/>
            <a:ext cx="8615300" cy="5632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22106" y="260648"/>
            <a:ext cx="8375038" cy="5040560"/>
          </a:xfrm>
        </p:spPr>
        <p:txBody>
          <a:bodyPr>
            <a:normAutofit lnSpcReduction="10000"/>
          </a:bodyPr>
          <a:lstStyle/>
          <a:p>
            <a:pPr marL="0" indent="0">
              <a:buNone/>
            </a:pPr>
            <a:r>
              <a:rPr lang="en-GB" b="1" dirty="0"/>
              <a:t>Your work is going to fill a large part of your life, and the only way to be truly satisfied is to do what you believe is great work. And the only way to do great work is to love what you do. If you haven't found it yet, keep looking. Don't settle. As with all matters of the heart, you'll know when you find it. </a:t>
            </a:r>
          </a:p>
          <a:p>
            <a:pPr marL="0" indent="0">
              <a:buNone/>
            </a:pPr>
            <a:endParaRPr lang="en-GB" b="1" dirty="0"/>
          </a:p>
          <a:p>
            <a:pPr marL="0" indent="0">
              <a:buNone/>
            </a:pPr>
            <a:r>
              <a:rPr lang="en-GB" b="1" i="1" dirty="0"/>
              <a:t>Steve Jobs</a:t>
            </a:r>
            <a:br>
              <a:rPr lang="en-GB" b="1" dirty="0"/>
            </a:br>
            <a:endParaRPr lang="en-GB" b="1" dirty="0"/>
          </a:p>
          <a:p>
            <a:pPr marL="0" indent="0">
              <a:buNone/>
            </a:pPr>
            <a:endParaRPr lang="en-GB" b="1" dirty="0"/>
          </a:p>
        </p:txBody>
      </p:sp>
      <p:sp>
        <p:nvSpPr>
          <p:cNvPr id="6" name="TextBox 5">
            <a:extLst>
              <a:ext uri="{FF2B5EF4-FFF2-40B4-BE49-F238E27FC236}">
                <a16:creationId xmlns:a16="http://schemas.microsoft.com/office/drawing/2014/main" id="{2B56DE21-B72A-4A3F-8D6F-34232C054D8E}"/>
              </a:ext>
            </a:extLst>
          </p:cNvPr>
          <p:cNvSpPr txBox="1"/>
          <p:nvPr/>
        </p:nvSpPr>
        <p:spPr>
          <a:xfrm>
            <a:off x="287016" y="5215705"/>
            <a:ext cx="8856984" cy="523220"/>
          </a:xfrm>
          <a:prstGeom prst="rect">
            <a:avLst/>
          </a:prstGeom>
          <a:noFill/>
        </p:spPr>
        <p:txBody>
          <a:bodyPr wrap="square">
            <a:spAutoFit/>
          </a:bodyPr>
          <a:lstStyle/>
          <a:p>
            <a:pPr marL="0" indent="0">
              <a:buNone/>
            </a:pPr>
            <a:r>
              <a:rPr lang="en-GB" sz="2800" b="1" dirty="0"/>
              <a:t>Mrs. Smith: Work Experience Coordinator and Red SSO</a:t>
            </a:r>
          </a:p>
        </p:txBody>
      </p:sp>
    </p:spTree>
    <p:extLst>
      <p:ext uri="{BB962C8B-B14F-4D97-AF65-F5344CB8AC3E}">
        <p14:creationId xmlns:p14="http://schemas.microsoft.com/office/powerpoint/2010/main" val="962156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3314" name="Picture 2"/>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720" t="15574" r="16566" b="117"/>
          <a:stretch/>
        </p:blipFill>
        <p:spPr bwMode="auto">
          <a:xfrm>
            <a:off x="-91898" y="0"/>
            <a:ext cx="9344418" cy="5705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79512" y="764704"/>
            <a:ext cx="8712968" cy="5361459"/>
          </a:xfrm>
        </p:spPr>
        <p:txBody>
          <a:bodyPr/>
          <a:lstStyle/>
          <a:p>
            <a:pPr marL="0" indent="0">
              <a:buNone/>
            </a:pPr>
            <a:r>
              <a:rPr lang="en-GB" b="1" dirty="0"/>
              <a:t>“If you don't give anything, don't expect anything. Success is not coming to you; you must come to it.“</a:t>
            </a:r>
          </a:p>
          <a:p>
            <a:pPr marL="0" indent="0">
              <a:buNone/>
            </a:pPr>
            <a:endParaRPr lang="en-GB" b="1" dirty="0"/>
          </a:p>
          <a:p>
            <a:pPr marL="0" indent="0">
              <a:buNone/>
            </a:pPr>
            <a:r>
              <a:rPr lang="en-GB" b="1" dirty="0"/>
              <a:t>Marva Collins.</a:t>
            </a:r>
          </a:p>
          <a:p>
            <a:pPr marL="0" indent="0">
              <a:buNone/>
            </a:pPr>
            <a:endParaRPr lang="en-GB" b="1" dirty="0"/>
          </a:p>
          <a:p>
            <a:pPr marL="0" indent="0">
              <a:buNone/>
            </a:pPr>
            <a:endParaRPr lang="en-GB" b="1" dirty="0"/>
          </a:p>
          <a:p>
            <a:pPr marL="0" indent="0">
              <a:buNone/>
            </a:pPr>
            <a:r>
              <a:rPr lang="en-GB" b="1" dirty="0">
                <a:latin typeface="+mj-lt"/>
              </a:rPr>
              <a:t>Mr. Shaw: Raising Attainment Key Stage 4</a:t>
            </a:r>
          </a:p>
        </p:txBody>
      </p:sp>
    </p:spTree>
    <p:extLst>
      <p:ext uri="{BB962C8B-B14F-4D97-AF65-F5344CB8AC3E}">
        <p14:creationId xmlns:p14="http://schemas.microsoft.com/office/powerpoint/2010/main" val="1527698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a:extLst>
              <a:ext uri="{FF2B5EF4-FFF2-40B4-BE49-F238E27FC236}">
                <a16:creationId xmlns:a16="http://schemas.microsoft.com/office/drawing/2014/main" id="{8492D211-09F8-4B74-BC12-B1CEBF504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algn="l" eaLnBrk="1" hangingPunct="1"/>
            <a:r>
              <a:rPr lang="en-GB" altLang="en-US"/>
              <a:t>What we do</a:t>
            </a:r>
          </a:p>
        </p:txBody>
      </p:sp>
      <p:sp>
        <p:nvSpPr>
          <p:cNvPr id="22531" name="Rectangle 3"/>
          <p:cNvSpPr>
            <a:spLocks noGrp="1" noRot="1" noChangeArrowheads="1"/>
          </p:cNvSpPr>
          <p:nvPr>
            <p:ph idx="1"/>
          </p:nvPr>
        </p:nvSpPr>
        <p:spPr/>
        <p:txBody>
          <a:bodyPr/>
          <a:lstStyle/>
          <a:p>
            <a:pPr eaLnBrk="1" hangingPunct="1"/>
            <a:r>
              <a:rPr lang="en-GB" altLang="en-US" dirty="0"/>
              <a:t>Progress Updates</a:t>
            </a:r>
          </a:p>
          <a:p>
            <a:pPr eaLnBrk="1" hangingPunct="1"/>
            <a:r>
              <a:rPr lang="en-GB" altLang="en-US" dirty="0"/>
              <a:t>Raising Attainment Programme </a:t>
            </a:r>
          </a:p>
          <a:p>
            <a:pPr eaLnBrk="1" hangingPunct="1"/>
            <a:r>
              <a:rPr lang="en-GB" altLang="en-US" dirty="0"/>
              <a:t>Form Tutor raising attainment meeting/ @success action plan</a:t>
            </a:r>
          </a:p>
          <a:p>
            <a:pPr eaLnBrk="1" hangingPunct="1"/>
            <a:r>
              <a:rPr lang="en-GB" altLang="en-US" dirty="0"/>
              <a:t>Subject coaching </a:t>
            </a:r>
          </a:p>
          <a:p>
            <a:pPr eaLnBrk="1" hangingPunct="1"/>
            <a:r>
              <a:rPr lang="en-GB" altLang="en-US" dirty="0"/>
              <a:t>Intervention  </a:t>
            </a:r>
          </a:p>
          <a:p>
            <a:pPr eaLnBrk="1" hangingPunct="1"/>
            <a:r>
              <a:rPr lang="en-GB" altLang="en-US" dirty="0"/>
              <a:t>General assistance </a:t>
            </a:r>
          </a:p>
        </p:txBody>
      </p:sp>
    </p:spTree>
    <p:extLst>
      <p:ext uri="{BB962C8B-B14F-4D97-AF65-F5344CB8AC3E}">
        <p14:creationId xmlns:p14="http://schemas.microsoft.com/office/powerpoint/2010/main" val="20299392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6399C17-3C7B-4743-B3B4-AF03102AB4F6}"/>
              </a:ext>
            </a:extLst>
          </p:cNvPr>
          <p:cNvSpPr>
            <a:spLocks noGrp="1" noChangeArrowheads="1"/>
          </p:cNvSpPr>
          <p:nvPr>
            <p:ph type="title"/>
          </p:nvPr>
        </p:nvSpPr>
        <p:spPr/>
        <p:txBody>
          <a:bodyPr>
            <a:normAutofit fontScale="90000"/>
          </a:bodyPr>
          <a:lstStyle/>
          <a:p>
            <a:pPr eaLnBrk="1" hangingPunct="1"/>
            <a:r>
              <a:rPr lang="en-GB" altLang="en-US" dirty="0"/>
              <a:t>Study Habits….Top Tips: Homework and Revision</a:t>
            </a:r>
          </a:p>
        </p:txBody>
      </p:sp>
      <p:sp>
        <p:nvSpPr>
          <p:cNvPr id="67587" name="Rectangle 3">
            <a:extLst>
              <a:ext uri="{FF2B5EF4-FFF2-40B4-BE49-F238E27FC236}">
                <a16:creationId xmlns:a16="http://schemas.microsoft.com/office/drawing/2014/main" id="{961A10BC-8F9D-471C-B173-027607524E38}"/>
              </a:ext>
            </a:extLst>
          </p:cNvPr>
          <p:cNvSpPr>
            <a:spLocks noGrp="1" noChangeArrowheads="1"/>
          </p:cNvSpPr>
          <p:nvPr>
            <p:ph type="body" idx="1"/>
          </p:nvPr>
        </p:nvSpPr>
        <p:spPr>
          <a:xfrm>
            <a:off x="179512" y="1484784"/>
            <a:ext cx="8731126" cy="4928717"/>
          </a:xfrm>
        </p:spPr>
        <p:txBody>
          <a:bodyPr/>
          <a:lstStyle/>
          <a:p>
            <a:pPr eaLnBrk="1" hangingPunct="1"/>
            <a:r>
              <a:rPr lang="en-GB" altLang="en-US" sz="2400" b="1" dirty="0"/>
              <a:t>GCSE test how well you can remember the content not how well you understand it</a:t>
            </a:r>
          </a:p>
          <a:p>
            <a:pPr eaLnBrk="1" hangingPunct="1"/>
            <a:r>
              <a:rPr lang="en-GB" altLang="en-US" sz="2400" dirty="0"/>
              <a:t>2 hrs of work per night in Year 10</a:t>
            </a:r>
          </a:p>
          <a:p>
            <a:pPr eaLnBrk="1" hangingPunct="1"/>
            <a:r>
              <a:rPr lang="en-GB" altLang="en-US" sz="2400" dirty="0"/>
              <a:t>1 hr should be directed homework and 1 hour should be independent review and revision</a:t>
            </a:r>
          </a:p>
          <a:p>
            <a:pPr eaLnBrk="1" hangingPunct="1"/>
            <a:r>
              <a:rPr lang="en-GB" altLang="en-US" sz="2400" dirty="0"/>
              <a:t>Students should decide which 2 subjects they are revising nightly, develop a plan, stick to:</a:t>
            </a:r>
          </a:p>
          <a:p>
            <a:pPr eaLnBrk="1" hangingPunct="1"/>
            <a:endParaRPr lang="en-GB" altLang="en-US" sz="2000" dirty="0"/>
          </a:p>
        </p:txBody>
      </p:sp>
      <p:pic>
        <p:nvPicPr>
          <p:cNvPr id="13316" name="Picture 1">
            <a:extLst>
              <a:ext uri="{FF2B5EF4-FFF2-40B4-BE49-F238E27FC236}">
                <a16:creationId xmlns:a16="http://schemas.microsoft.com/office/drawing/2014/main" id="{B857B4D1-1F9A-4CDE-8D32-09C518626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450" y="4281488"/>
            <a:ext cx="60452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a:extLst>
              <a:ext uri="{FF2B5EF4-FFF2-40B4-BE49-F238E27FC236}">
                <a16:creationId xmlns:a16="http://schemas.microsoft.com/office/drawing/2014/main" id="{AF71C3F9-0052-4AE4-8412-2CAD917B8A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5086350"/>
            <a:ext cx="5972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20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fade">
                                      <p:cBhvr>
                                        <p:cTn id="12" dur="2000"/>
                                        <p:tgtEl>
                                          <p:spTgt spid="67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fade">
                                      <p:cBhvr>
                                        <p:cTn id="17" dur="2000"/>
                                        <p:tgtEl>
                                          <p:spTgt spid="675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fade">
                                      <p:cBhvr>
                                        <p:cTn id="22" dur="20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386F4EC-FD22-44D1-9BE4-3E86004DFC48}"/>
              </a:ext>
            </a:extLst>
          </p:cNvPr>
          <p:cNvSpPr>
            <a:spLocks noGrp="1" noChangeArrowheads="1"/>
          </p:cNvSpPr>
          <p:nvPr>
            <p:ph type="title"/>
          </p:nvPr>
        </p:nvSpPr>
        <p:spPr/>
        <p:txBody>
          <a:bodyPr/>
          <a:lstStyle/>
          <a:p>
            <a:r>
              <a:rPr lang="en-GB" altLang="en-US"/>
              <a:t>Top Tips: Revision Techniques</a:t>
            </a:r>
          </a:p>
        </p:txBody>
      </p:sp>
      <p:sp>
        <p:nvSpPr>
          <p:cNvPr id="16387" name="Content Placeholder 2">
            <a:extLst>
              <a:ext uri="{FF2B5EF4-FFF2-40B4-BE49-F238E27FC236}">
                <a16:creationId xmlns:a16="http://schemas.microsoft.com/office/drawing/2014/main" id="{D8926662-882A-48B8-AB1F-D96876B3806C}"/>
              </a:ext>
            </a:extLst>
          </p:cNvPr>
          <p:cNvSpPr>
            <a:spLocks noGrp="1" noChangeArrowheads="1"/>
          </p:cNvSpPr>
          <p:nvPr>
            <p:ph idx="1"/>
          </p:nvPr>
        </p:nvSpPr>
        <p:spPr>
          <a:xfrm>
            <a:off x="282575" y="1340768"/>
            <a:ext cx="8578850" cy="5401345"/>
          </a:xfrm>
        </p:spPr>
        <p:txBody>
          <a:bodyPr>
            <a:normAutofit/>
          </a:bodyPr>
          <a:lstStyle/>
          <a:p>
            <a:r>
              <a:rPr lang="en-GB" altLang="en-US" sz="2200" dirty="0"/>
              <a:t>Students need the content in their long term memories. Regular reviewing, thinking/ adaptation techniques and testing can achieve this.</a:t>
            </a:r>
          </a:p>
          <a:p>
            <a:r>
              <a:rPr lang="en-GB" altLang="en-US" sz="2200" dirty="0"/>
              <a:t>Infographics where students convert content into pictures and cartoons is a great way to reduce content and learn (1 topic content)</a:t>
            </a:r>
          </a:p>
        </p:txBody>
      </p:sp>
      <p:pic>
        <p:nvPicPr>
          <p:cNvPr id="16388" name="Picture 3">
            <a:extLst>
              <a:ext uri="{FF2B5EF4-FFF2-40B4-BE49-F238E27FC236}">
                <a16:creationId xmlns:a16="http://schemas.microsoft.com/office/drawing/2014/main" id="{288876AA-5BD3-4B84-9FD1-AD0AF6ACCB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3316288"/>
            <a:ext cx="7086600"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1151</TotalTime>
  <Words>510</Words>
  <Application>Microsoft Office PowerPoint</Application>
  <PresentationFormat>On-screen Show (4:3)</PresentationFormat>
  <Paragraphs>72</Paragraphs>
  <Slides>16</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Google Sans</vt:lpstr>
      <vt:lpstr>Wingdings</vt:lpstr>
      <vt:lpstr>Master template</vt:lpstr>
      <vt:lpstr>Custom Design</vt:lpstr>
      <vt:lpstr>Year 10 Information Evening</vt:lpstr>
      <vt:lpstr>Key Stage 4 Building breadth &amp; balance</vt:lpstr>
      <vt:lpstr>Key Stage 4 Building breadth &amp; balance</vt:lpstr>
      <vt:lpstr>PowerPoint Presentation</vt:lpstr>
      <vt:lpstr>PowerPoint Presentation</vt:lpstr>
      <vt:lpstr>PowerPoint Presentation</vt:lpstr>
      <vt:lpstr>What we do</vt:lpstr>
      <vt:lpstr>Study Habits….Top Tips: Homework and Revision</vt:lpstr>
      <vt:lpstr>Top Tips: Revision Techniques</vt:lpstr>
      <vt:lpstr>PowerPoint Presentation</vt:lpstr>
      <vt:lpstr>PowerPoint Presentation</vt:lpstr>
      <vt:lpstr>Expectations </vt:lpstr>
      <vt:lpstr>PowerPoint Presentation</vt:lpstr>
      <vt:lpstr>PowerPoint Presentation</vt:lpstr>
      <vt:lpstr>PowerPoint Presentation</vt:lpstr>
      <vt:lpstr>Top Tips : Study Space and phones</vt:lpstr>
    </vt:vector>
  </TitlesOfParts>
  <Company>Blackfen School for Girls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Coaching</dc:title>
  <dc:creator>Windows User</dc:creator>
  <cp:lastModifiedBy>Nicola Hoad</cp:lastModifiedBy>
  <cp:revision>96</cp:revision>
  <cp:lastPrinted>2015-09-16T16:36:46Z</cp:lastPrinted>
  <dcterms:created xsi:type="dcterms:W3CDTF">2013-09-11T15:58:13Z</dcterms:created>
  <dcterms:modified xsi:type="dcterms:W3CDTF">2023-10-09T16:45:27Z</dcterms:modified>
</cp:coreProperties>
</file>