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5"/>
  </p:notesMasterIdLst>
  <p:handoutMasterIdLst>
    <p:handoutMasterId r:id="rId36"/>
  </p:handoutMasterIdLst>
  <p:sldIdLst>
    <p:sldId id="301" r:id="rId6"/>
    <p:sldId id="258" r:id="rId7"/>
    <p:sldId id="256" r:id="rId8"/>
    <p:sldId id="257" r:id="rId9"/>
    <p:sldId id="352" r:id="rId10"/>
    <p:sldId id="305" r:id="rId11"/>
    <p:sldId id="340" r:id="rId12"/>
    <p:sldId id="347" r:id="rId13"/>
    <p:sldId id="327" r:id="rId14"/>
    <p:sldId id="287" r:id="rId15"/>
    <p:sldId id="264" r:id="rId16"/>
    <p:sldId id="283" r:id="rId17"/>
    <p:sldId id="278" r:id="rId18"/>
    <p:sldId id="303" r:id="rId19"/>
    <p:sldId id="335" r:id="rId20"/>
    <p:sldId id="341" r:id="rId21"/>
    <p:sldId id="342" r:id="rId22"/>
    <p:sldId id="288" r:id="rId23"/>
    <p:sldId id="343" r:id="rId24"/>
    <p:sldId id="344" r:id="rId25"/>
    <p:sldId id="273" r:id="rId26"/>
    <p:sldId id="348" r:id="rId27"/>
    <p:sldId id="299" r:id="rId28"/>
    <p:sldId id="311" r:id="rId29"/>
    <p:sldId id="345" r:id="rId30"/>
    <p:sldId id="350" r:id="rId31"/>
    <p:sldId id="268" r:id="rId32"/>
    <p:sldId id="295" r:id="rId33"/>
    <p:sldId id="297" r:id="rId3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11E115-9133-18C7-2BE1-62F121B0E5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EE90E-0668-1228-F4C7-A22C0DF9D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44ABBCE4-8F4F-4D50-B3EA-F8CADEAECCA8}" type="datetimeFigureOut">
              <a:rPr lang="en-GB"/>
              <a:pPr>
                <a:defRPr/>
              </a:pPr>
              <a:t>19/09/2025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A24AA-926D-E1EB-0B6F-FE4433E312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68EC5-B080-B722-B6A4-FBCA19F98B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A96DE4-A441-4EB8-915C-0CD326EF04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6B0BDC-9753-E8D4-4C02-BCD6504575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1A5E-897F-B1B9-B430-A444EE5156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2DF4DCC-F306-42BF-84D6-AA62C9BA24EC}" type="datetimeFigureOut">
              <a:rPr lang="en-GB"/>
              <a:pPr>
                <a:defRPr/>
              </a:pPr>
              <a:t>19/09/2025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B9AA1C-31CE-A876-854F-CD7A273641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EC30B9F-F025-A1D7-1939-FDDD210A3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FF0D3-91D3-C71B-95F6-E369D81D7D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CEFEE-4E02-9407-1CE6-7E3128D37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B5A39C-9E45-4F51-BEDA-239D85535A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33757C1-2A17-0A68-033E-C1C3C7CD7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1083955-6FEE-7340-E57D-3D6E0A561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latin typeface="Times New Roman" panose="02020603050405020304" pitchFamily="18" charset="0"/>
              </a:rPr>
              <a:t>What stands out to you?</a:t>
            </a:r>
          </a:p>
          <a:p>
            <a:endParaRPr lang="en-GB" altLang="en-US">
              <a:latin typeface="Times New Roman" panose="02020603050405020304" pitchFamily="18" charset="0"/>
            </a:endParaRPr>
          </a:p>
          <a:p>
            <a:r>
              <a:rPr lang="en-GB" altLang="en-US">
                <a:latin typeface="Times New Roman" panose="02020603050405020304" pitchFamily="18" charset="0"/>
              </a:rPr>
              <a:t>Average GCSE score – highest 8.11 to put into context 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850D9C0-950D-6F62-B5C1-56AFDF1525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8CCF86-F50A-473C-8A78-F080194E1E12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5A39C-9E45-4F51-BEDA-239D85535AE9}" type="slidenum">
              <a:rPr lang="en-GB" altLang="en-US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22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5A39C-9E45-4F51-BEDA-239D85535AE9}" type="slidenum">
              <a:rPr lang="en-GB" altLang="en-US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245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eb Background">
            <a:extLst>
              <a:ext uri="{FF2B5EF4-FFF2-40B4-BE49-F238E27FC236}">
                <a16:creationId xmlns:a16="http://schemas.microsoft.com/office/drawing/2014/main" id="{2BE7C516-B857-1A21-FE74-C736142B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EF4FF5-43E2-58FD-D077-E268016BFF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4213" y="2133600"/>
            <a:ext cx="7772400" cy="14700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GB" altLang="en-US" sz="2400" b="1">
                <a:solidFill>
                  <a:schemeClr val="bg1"/>
                </a:solidFill>
              </a:rPr>
            </a:br>
            <a:br>
              <a:rPr lang="en-GB" altLang="en-US" sz="2400" b="1">
                <a:solidFill>
                  <a:schemeClr val="bg1"/>
                </a:solidFill>
              </a:rPr>
            </a:br>
            <a:r>
              <a:rPr lang="en-GB" altLang="en-US" sz="2400" b="1">
                <a:solidFill>
                  <a:schemeClr val="bg1"/>
                </a:solidFill>
              </a:rPr>
              <a:t>YEAR 11 </a:t>
            </a:r>
            <a:br>
              <a:rPr lang="en-GB" altLang="en-US" sz="2400" b="1">
                <a:solidFill>
                  <a:schemeClr val="bg1"/>
                </a:solidFill>
              </a:rPr>
            </a:br>
            <a:br>
              <a:rPr lang="en-GB" altLang="en-US" sz="2400" b="1">
                <a:solidFill>
                  <a:schemeClr val="bg1"/>
                </a:solidFill>
              </a:rPr>
            </a:br>
            <a:r>
              <a:rPr lang="en-GB" altLang="en-US" sz="2400" b="1">
                <a:solidFill>
                  <a:schemeClr val="bg1"/>
                </a:solidFill>
              </a:rPr>
              <a:t>MOCK ASSEMBLY 2011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8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404813"/>
            <a:ext cx="2108200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175375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8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0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2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5800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5800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6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9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04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28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6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eb Background">
            <a:extLst>
              <a:ext uri="{FF2B5EF4-FFF2-40B4-BE49-F238E27FC236}">
                <a16:creationId xmlns:a16="http://schemas.microsoft.com/office/drawing/2014/main" id="{57959855-F712-3998-358D-AA6210B2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9EB18A95-9038-9D62-A24F-40723048A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404813"/>
            <a:ext cx="45370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1C7CEC8-5E6D-6D45-B5EC-AAFCDCFB57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5800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v2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student/hom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eadscapebexley.co.uk/" TargetMode="External"/><Relationship Id="rId2" Type="http://schemas.openxmlformats.org/officeDocument/2006/relationships/hyperlink" Target="http://www.riseabove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exleyiass.co.uk/your-wellbeing-16-25-years-of-age/" TargetMode="External"/><Relationship Id="rId4" Type="http://schemas.openxmlformats.org/officeDocument/2006/relationships/hyperlink" Target="http://www.youngminds.org.u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" TargetMode="External"/><Relationship Id="rId2" Type="http://schemas.openxmlformats.org/officeDocument/2006/relationships/hyperlink" Target="https://www.springpod.com/virtual-work-experi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as.com/" TargetMode="External"/><Relationship Id="rId5" Type="http://schemas.openxmlformats.org/officeDocument/2006/relationships/hyperlink" Target="https://www.unifrog.org/" TargetMode="External"/><Relationship Id="rId4" Type="http://schemas.openxmlformats.org/officeDocument/2006/relationships/hyperlink" Target="https://www.futurelearn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dulinkone.com/#!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totalwomenscycling.com/fitness/11-things-know-first-spin-class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id="{0AA45746-20DB-399C-C91F-4244989DA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133600"/>
            <a:ext cx="885666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800" b="1"/>
              <a:t>Year 13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66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 b="1"/>
              <a:t>Parent Information Evening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DAFEA6D-A073-FB9E-EAE0-3F1F5BB47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Independent study sessions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45E11C6B-89A9-A193-4125-A26543E03E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989138"/>
            <a:ext cx="8229600" cy="4352925"/>
          </a:xfrm>
        </p:spPr>
        <p:txBody>
          <a:bodyPr/>
          <a:lstStyle/>
          <a:p>
            <a:r>
              <a:rPr lang="en-GB" altLang="en-US" sz="2400"/>
              <a:t>Reviewing lesson notes</a:t>
            </a:r>
          </a:p>
          <a:p>
            <a:r>
              <a:rPr lang="en-GB" altLang="en-US" sz="2400"/>
              <a:t>Using PLCs</a:t>
            </a:r>
          </a:p>
          <a:p>
            <a:r>
              <a:rPr lang="en-GB" altLang="en-US" sz="2400"/>
              <a:t>Completing exam questions (past papers/samples)</a:t>
            </a:r>
          </a:p>
          <a:p>
            <a:r>
              <a:rPr lang="en-GB" altLang="en-US" sz="2400"/>
              <a:t>Using exam board mark schemes</a:t>
            </a:r>
          </a:p>
          <a:p>
            <a:r>
              <a:rPr lang="en-GB" altLang="en-US" sz="2400"/>
              <a:t>Using examiners reports</a:t>
            </a:r>
          </a:p>
          <a:p>
            <a:r>
              <a:rPr lang="en-GB" altLang="en-US" sz="2400"/>
              <a:t>Improving a piece of work</a:t>
            </a:r>
          </a:p>
          <a:p>
            <a:r>
              <a:rPr lang="en-GB" altLang="en-US" sz="2400"/>
              <a:t>Revision guides/work books</a:t>
            </a:r>
          </a:p>
          <a:p>
            <a:r>
              <a:rPr lang="en-GB" altLang="en-US" sz="2400"/>
              <a:t>Preparing UCAS application/CV</a:t>
            </a:r>
          </a:p>
          <a:p>
            <a:r>
              <a:rPr lang="en-GB" altLang="en-US" sz="2400"/>
              <a:t>Wider reading</a:t>
            </a:r>
          </a:p>
          <a:p>
            <a:r>
              <a:rPr lang="en-GB" altLang="en-US" sz="2400"/>
              <a:t>On-line courses</a:t>
            </a:r>
          </a:p>
          <a:p>
            <a:r>
              <a:rPr lang="en-GB" altLang="en-US" sz="2400"/>
              <a:t>Book-a-mock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28616C1-58B8-91CE-997E-FE0060C03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56100" y="404813"/>
            <a:ext cx="4787900" cy="863600"/>
          </a:xfrm>
        </p:spPr>
        <p:txBody>
          <a:bodyPr/>
          <a:lstStyle/>
          <a:p>
            <a:pPr eaLnBrk="1" hangingPunct="1"/>
            <a:r>
              <a:rPr lang="en-US" altLang="en-US" sz="4000"/>
              <a:t>Assessment</a:t>
            </a:r>
          </a:p>
        </p:txBody>
      </p:sp>
      <p:sp>
        <p:nvSpPr>
          <p:cNvPr id="8195" name="Content Placeholder 1">
            <a:extLst>
              <a:ext uri="{FF2B5EF4-FFF2-40B4-BE49-F238E27FC236}">
                <a16:creationId xmlns:a16="http://schemas.microsoft.com/office/drawing/2014/main" id="{E1CE4CA8-994E-631F-0965-B1BA63DDB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714875"/>
          </a:xfrm>
        </p:spPr>
        <p:txBody>
          <a:bodyPr/>
          <a:lstStyle/>
          <a:p>
            <a:pPr>
              <a:defRPr/>
            </a:pPr>
            <a:r>
              <a:rPr lang="en-US" altLang="en-US" b="1">
                <a:ea typeface="+mn-ea"/>
              </a:rPr>
              <a:t>Predicted grades (references)</a:t>
            </a:r>
          </a:p>
          <a:p>
            <a:pPr>
              <a:defRPr/>
            </a:pPr>
            <a:r>
              <a:rPr lang="en-US" altLang="en-US" b="1">
                <a:ea typeface="+mn-ea"/>
              </a:rPr>
              <a:t>BTEC (year 12 grades)</a:t>
            </a:r>
          </a:p>
          <a:p>
            <a:pPr>
              <a:defRPr/>
            </a:pPr>
            <a:r>
              <a:rPr lang="en-US" altLang="en-US" b="1">
                <a:ea typeface="+mn-ea"/>
              </a:rPr>
              <a:t>Progress updates (Termly)</a:t>
            </a:r>
          </a:p>
          <a:p>
            <a:pPr>
              <a:defRPr/>
            </a:pPr>
            <a:r>
              <a:rPr lang="en-US" altLang="en-US" b="1">
                <a:ea typeface="+mn-ea"/>
              </a:rPr>
              <a:t>Half Term graded work (summative assessment)</a:t>
            </a:r>
          </a:p>
          <a:p>
            <a:pPr>
              <a:defRPr/>
            </a:pPr>
            <a:r>
              <a:rPr lang="en-US" altLang="en-US" b="1">
                <a:ea typeface="+mn-ea"/>
              </a:rPr>
              <a:t>Coursework</a:t>
            </a:r>
          </a:p>
          <a:p>
            <a:pPr>
              <a:defRPr/>
            </a:pPr>
            <a:r>
              <a:rPr lang="en-US" altLang="en-US" b="1">
                <a:ea typeface="+mn-ea"/>
              </a:rPr>
              <a:t>Pre-Public Examinations (PPE)</a:t>
            </a:r>
          </a:p>
          <a:p>
            <a:pPr>
              <a:defRPr/>
            </a:pPr>
            <a:r>
              <a:rPr lang="en-US" altLang="en-US" b="1">
                <a:ea typeface="+mn-ea"/>
              </a:rPr>
              <a:t>BTEC External units (exams)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>
            <a:extLst>
              <a:ext uri="{FF2B5EF4-FFF2-40B4-BE49-F238E27FC236}">
                <a16:creationId xmlns:a16="http://schemas.microsoft.com/office/drawing/2014/main" id="{7FA096AA-5F04-4410-0B93-9071A270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20713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Progress updates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4E235FB9-82BE-32AA-49E9-B48BF37F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38660" r="8263" b="21021"/>
          <a:stretch>
            <a:fillRect/>
          </a:stretch>
        </p:blipFill>
        <p:spPr bwMode="auto">
          <a:xfrm>
            <a:off x="107950" y="1844675"/>
            <a:ext cx="87852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7AFEC2-1752-05F3-A4C6-24758341FD26}"/>
              </a:ext>
            </a:extLst>
          </p:cNvPr>
          <p:cNvSpPr/>
          <p:nvPr/>
        </p:nvSpPr>
        <p:spPr>
          <a:xfrm>
            <a:off x="7524750" y="5013325"/>
            <a:ext cx="1008063" cy="936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C8EDA3-4040-161A-C52A-C85DD739FBAB}"/>
              </a:ext>
            </a:extLst>
          </p:cNvPr>
          <p:cNvSpPr/>
          <p:nvPr/>
        </p:nvSpPr>
        <p:spPr>
          <a:xfrm>
            <a:off x="539750" y="5013325"/>
            <a:ext cx="1223963" cy="9366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BC7566-6CDD-317E-3268-7483159F49DC}"/>
              </a:ext>
            </a:extLst>
          </p:cNvPr>
          <p:cNvGraphicFramePr>
            <a:graphicFrameLocks noGrp="1"/>
          </p:cNvGraphicFramePr>
          <p:nvPr/>
        </p:nvGraphicFramePr>
        <p:xfrm>
          <a:off x="434975" y="1989138"/>
          <a:ext cx="7808913" cy="4248149"/>
        </p:xfrm>
        <a:graphic>
          <a:graphicData uri="http://schemas.openxmlformats.org/drawingml/2006/table">
            <a:tbl>
              <a:tblPr firstRow="1" firstCol="1" bandRow="1"/>
              <a:tblGrid>
                <a:gridCol w="10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7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2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Grade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Level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EPQ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BTEC</a:t>
                      </a:r>
                      <a:r>
                        <a:rPr lang="en-GB" sz="1800" b="1" kern="120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BTEC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A*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Dist.*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Dist.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Merit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Pass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7" marR="62707" marT="870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604" name="Rectangle 2">
            <a:extLst>
              <a:ext uri="{FF2B5EF4-FFF2-40B4-BE49-F238E27FC236}">
                <a16:creationId xmlns:a16="http://schemas.microsoft.com/office/drawing/2014/main" id="{5AD1594A-A12B-B1B3-36DC-EC6A5D7D9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71488"/>
            <a:ext cx="29352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chemeClr val="bg1"/>
                </a:solidFill>
                <a:cs typeface="Times New Roman" panose="02020603050405020304" pitchFamily="18" charset="0"/>
              </a:rPr>
              <a:t>UCAS Grade Tariff</a:t>
            </a:r>
            <a:endParaRPr lang="en-GB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>
            <a:extLst>
              <a:ext uri="{FF2B5EF4-FFF2-40B4-BE49-F238E27FC236}">
                <a16:creationId xmlns:a16="http://schemas.microsoft.com/office/drawing/2014/main" id="{ECBD082E-184B-972E-FD21-2A4BB551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46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2"/>
              </a:rPr>
              <a:t>https://teams.microsoft.com/v2/</a:t>
            </a:r>
            <a:endParaRPr lang="en-GB" altLang="en-US" sz="1800"/>
          </a:p>
        </p:txBody>
      </p:sp>
      <p:sp>
        <p:nvSpPr>
          <p:cNvPr id="24579" name="TextBox 1">
            <a:extLst>
              <a:ext uri="{FF2B5EF4-FFF2-40B4-BE49-F238E27FC236}">
                <a16:creationId xmlns:a16="http://schemas.microsoft.com/office/drawing/2014/main" id="{ECFC380D-F83D-8995-92D4-EE2455F42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16113"/>
            <a:ext cx="74882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/>
              <a:t>Next Steps support</a:t>
            </a:r>
            <a:r>
              <a:rPr lang="en-GB" altLang="en-US" sz="1800"/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6A26C09D-BA32-A742-6464-0E9D7089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27319" r="3539" b="14720"/>
          <a:stretch>
            <a:fillRect/>
          </a:stretch>
        </p:blipFill>
        <p:spPr bwMode="auto">
          <a:xfrm>
            <a:off x="539750" y="1916113"/>
            <a:ext cx="74882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928FEF77-79BB-6232-ECC8-F54DB6E7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33620" r="7475" b="26060"/>
          <a:stretch>
            <a:fillRect/>
          </a:stretch>
        </p:blipFill>
        <p:spPr bwMode="auto">
          <a:xfrm>
            <a:off x="0" y="1916113"/>
            <a:ext cx="8459788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9E59CA7D-C987-E30C-E9E6-3CE6534F4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38660" r="5113" b="28580"/>
          <a:stretch>
            <a:fillRect/>
          </a:stretch>
        </p:blipFill>
        <p:spPr bwMode="auto">
          <a:xfrm>
            <a:off x="0" y="1557338"/>
            <a:ext cx="867568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A08E9FB-29A5-B137-51B0-4A21E3F8E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/>
              <a:t>Post-18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F3B4AF48-93E9-8552-4BAF-B221573C99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4675"/>
            <a:ext cx="8229600" cy="3309938"/>
          </a:xfrm>
        </p:spPr>
      </p:pic>
      <p:sp>
        <p:nvSpPr>
          <p:cNvPr id="28676" name="Rectangle 3">
            <a:extLst>
              <a:ext uri="{FF2B5EF4-FFF2-40B4-BE49-F238E27FC236}">
                <a16:creationId xmlns:a16="http://schemas.microsoft.com/office/drawing/2014/main" id="{057A177B-D067-3C07-6FA1-F0E3504C8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876925"/>
            <a:ext cx="399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https://</a:t>
            </a:r>
            <a:r>
              <a:rPr lang="en-GB" altLang="en-US" sz="1800">
                <a:cs typeface="Arial" panose="020B0604020202020204" pitchFamily="34" charset="0"/>
                <a:hlinkClick r:id="rId3"/>
              </a:rPr>
              <a:t>www.unifrog.org/student/home</a:t>
            </a:r>
            <a:endParaRPr lang="en-GB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3C2EFAF8-9B4B-54C2-9EE5-B2B742CB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7"/>
          <a:stretch>
            <a:fillRect/>
          </a:stretch>
        </p:blipFill>
        <p:spPr bwMode="auto">
          <a:xfrm>
            <a:off x="107950" y="1628775"/>
            <a:ext cx="87852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75DDEEE-3147-A0EF-39DF-17BF697A1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A2DA70-F73C-C20B-F2F9-ADF8F10835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7263"/>
          <a:ext cx="7886700" cy="185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1245">
                <a:tc>
                  <a:txBody>
                    <a:bodyPr/>
                    <a:lstStyle/>
                    <a:p>
                      <a:r>
                        <a:rPr lang="en-GB" sz="2700"/>
                        <a:t>A Level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A*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A*/A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A*/B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A*/C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A*/D</a:t>
                      </a:r>
                    </a:p>
                  </a:txBody>
                  <a:tcPr marL="68580" marR="68580" marT="34268" marB="342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890">
                <a:tc>
                  <a:txBody>
                    <a:bodyPr/>
                    <a:lstStyle/>
                    <a:p>
                      <a:r>
                        <a:rPr lang="en-GB" sz="2700" b="1"/>
                        <a:t>2025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3.3%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13%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50.2%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80.1%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95%</a:t>
                      </a:r>
                    </a:p>
                  </a:txBody>
                  <a:tcPr marL="68580" marR="68580" marT="34268" marB="342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890">
                <a:tc>
                  <a:txBody>
                    <a:bodyPr/>
                    <a:lstStyle/>
                    <a:p>
                      <a:r>
                        <a:rPr lang="en-GB" sz="2700"/>
                        <a:t>2024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0.4%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8.3%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43%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74%</a:t>
                      </a:r>
                    </a:p>
                  </a:txBody>
                  <a:tcPr marL="68580" marR="68580" marT="34268" marB="34268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93%</a:t>
                      </a:r>
                    </a:p>
                  </a:txBody>
                  <a:tcPr marL="68580" marR="68580" marT="34268" marB="342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827292-C66D-C630-4774-4F5CE842C3A4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4056063"/>
          <a:ext cx="6061076" cy="14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954">
                <a:tc>
                  <a:txBody>
                    <a:bodyPr/>
                    <a:lstStyle/>
                    <a:p>
                      <a:r>
                        <a:rPr lang="en-GB" sz="2700"/>
                        <a:t>BTEC</a:t>
                      </a:r>
                    </a:p>
                  </a:txBody>
                  <a:tcPr marL="68573" marR="68573" marT="34276" marB="34276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D*</a:t>
                      </a:r>
                    </a:p>
                  </a:txBody>
                  <a:tcPr marL="68573" marR="68573" marT="34276" marB="34276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D*/D</a:t>
                      </a:r>
                    </a:p>
                  </a:txBody>
                  <a:tcPr marL="68573" marR="68573" marT="34276" marB="34276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D*/M</a:t>
                      </a:r>
                    </a:p>
                  </a:txBody>
                  <a:tcPr marL="68573" marR="68573" marT="34276" marB="342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54">
                <a:tc>
                  <a:txBody>
                    <a:bodyPr/>
                    <a:lstStyle/>
                    <a:p>
                      <a:r>
                        <a:rPr lang="en-GB" sz="2700"/>
                        <a:t>2025</a:t>
                      </a:r>
                    </a:p>
                  </a:txBody>
                  <a:tcPr marL="68573" marR="68573" marT="34276" marB="34276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6%</a:t>
                      </a:r>
                    </a:p>
                  </a:txBody>
                  <a:tcPr marL="68573" marR="68573" marT="34276" marB="34276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46%</a:t>
                      </a:r>
                    </a:p>
                  </a:txBody>
                  <a:tcPr marL="68573" marR="68573" marT="34276" marB="34276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87%</a:t>
                      </a:r>
                    </a:p>
                  </a:txBody>
                  <a:tcPr marL="68573" marR="68573" marT="34276" marB="342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954">
                <a:tc>
                  <a:txBody>
                    <a:bodyPr/>
                    <a:lstStyle/>
                    <a:p>
                      <a:r>
                        <a:rPr lang="en-GB" sz="2700"/>
                        <a:t>2024</a:t>
                      </a:r>
                    </a:p>
                  </a:txBody>
                  <a:tcPr marL="68573" marR="68573" marT="34276" marB="34276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6%</a:t>
                      </a:r>
                    </a:p>
                  </a:txBody>
                  <a:tcPr marL="68573" marR="68573" marT="34276" marB="34276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39%</a:t>
                      </a:r>
                    </a:p>
                  </a:txBody>
                  <a:tcPr marL="68573" marR="68573" marT="34276" marB="34276"/>
                </a:tc>
                <a:tc>
                  <a:txBody>
                    <a:bodyPr/>
                    <a:lstStyle/>
                    <a:p>
                      <a:r>
                        <a:rPr lang="en-GB" sz="2700"/>
                        <a:t>86%</a:t>
                      </a:r>
                    </a:p>
                  </a:txBody>
                  <a:tcPr marL="68573" marR="68573" marT="34276" marB="342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FB83CBC1-BAD2-A53A-46A1-1757655F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589088"/>
            <a:ext cx="8689975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1F53AAB2-2EBA-7C8E-6331-33A320E5C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/>
              <a:t>Ensuring success:</a:t>
            </a:r>
            <a:endParaRPr lang="en-GB" altLang="en-US" sz="4000"/>
          </a:p>
        </p:txBody>
      </p:sp>
      <p:sp>
        <p:nvSpPr>
          <p:cNvPr id="31747" name="Content Placeholder 1">
            <a:extLst>
              <a:ext uri="{FF2B5EF4-FFF2-40B4-BE49-F238E27FC236}">
                <a16:creationId xmlns:a16="http://schemas.microsoft.com/office/drawing/2014/main" id="{7BDBAA31-19E6-408B-CE09-2087F01AE1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High expectations</a:t>
            </a:r>
          </a:p>
          <a:p>
            <a:r>
              <a:rPr lang="en-GB" altLang="en-US"/>
              <a:t>Effective study habits</a:t>
            </a:r>
          </a:p>
          <a:p>
            <a:r>
              <a:rPr lang="en-GB" altLang="en-US"/>
              <a:t>Limit part time work hours</a:t>
            </a:r>
          </a:p>
          <a:p>
            <a:r>
              <a:rPr lang="en-GB" altLang="en-US"/>
              <a:t>100% Attendance</a:t>
            </a:r>
          </a:p>
          <a:p>
            <a:r>
              <a:rPr lang="en-GB" altLang="en-US"/>
              <a:t>Time management</a:t>
            </a:r>
          </a:p>
          <a:p>
            <a:r>
              <a:rPr lang="en-GB" altLang="en-US"/>
              <a:t>Parental involvement/support</a:t>
            </a:r>
          </a:p>
          <a:p>
            <a:r>
              <a:rPr lang="en-GB" altLang="en-US"/>
              <a:t>Preparation for after Sixth Form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>
            <a:extLst>
              <a:ext uri="{FF2B5EF4-FFF2-40B4-BE49-F238E27FC236}">
                <a16:creationId xmlns:a16="http://schemas.microsoft.com/office/drawing/2014/main" id="{B08E6CA6-01F7-D25D-E4E4-7BBEDB9D6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864108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4400" b="1"/>
              <a:t>UCAS</a:t>
            </a:r>
            <a:endParaRPr lang="en-GB" altLang="en-US" sz="4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/>
              <a:t>Personal statements – workshop Thursday 25</a:t>
            </a:r>
            <a:r>
              <a:rPr lang="en-GB" altLang="en-US" sz="2800" baseline="30000"/>
              <a:t>th</a:t>
            </a:r>
            <a:r>
              <a:rPr lang="en-GB" altLang="en-US" sz="2800"/>
              <a:t> 4.30 – 7.00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/>
              <a:t>Application process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/>
              <a:t>Applying for Finance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16990B6-D93E-0E98-DE83-6DFB58BBE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Useful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2DBD3-9FAF-F5E7-65EA-C156903A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44675"/>
            <a:ext cx="8713788" cy="4608513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GB" b="1" u="sng">
                <a:solidFill>
                  <a:schemeClr val="tx2"/>
                </a:solidFill>
                <a:latin typeface="+mj-lt"/>
                <a:ea typeface="ＭＳ Ｐゴシック" charset="0"/>
              </a:rPr>
              <a:t>Mental Health and Wellbeing </a:t>
            </a:r>
          </a:p>
          <a:p>
            <a:pPr marL="0" indent="0">
              <a:buFontTx/>
              <a:buNone/>
              <a:defRPr/>
            </a:pPr>
            <a:endParaRPr lang="en-GB" b="1" u="sng">
              <a:solidFill>
                <a:schemeClr val="tx2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GB" b="1">
                <a:solidFill>
                  <a:schemeClr val="tx2"/>
                </a:solidFill>
                <a:latin typeface="+mj-lt"/>
                <a:ea typeface="ＭＳ Ｐゴシック" charset="0"/>
              </a:rPr>
              <a:t>Rise above </a:t>
            </a:r>
            <a:r>
              <a:rPr lang="en-GB" b="1">
                <a:latin typeface="+mj-lt"/>
                <a:ea typeface="ＭＳ Ｐゴシック" charset="0"/>
                <a:hlinkClick r:id="rId2"/>
              </a:rPr>
              <a:t>www.riseabove.org.uk</a:t>
            </a:r>
            <a:endParaRPr lang="en-GB" b="1">
              <a:latin typeface="+mj-lt"/>
              <a:ea typeface="ＭＳ Ｐゴシック" charset="0"/>
            </a:endParaRPr>
          </a:p>
          <a:p>
            <a:pPr>
              <a:defRPr/>
            </a:pPr>
            <a:endParaRPr lang="en-GB" b="1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GB" b="1" err="1">
                <a:latin typeface="+mj-lt"/>
                <a:ea typeface="ＭＳ Ｐゴシック" charset="0"/>
              </a:rPr>
              <a:t>Headscape</a:t>
            </a:r>
            <a:r>
              <a:rPr lang="en-GB" b="1">
                <a:latin typeface="+mj-lt"/>
                <a:ea typeface="ＭＳ Ｐゴシック" charset="0"/>
              </a:rPr>
              <a:t>  </a:t>
            </a:r>
            <a:r>
              <a:rPr lang="en-GB" b="1">
                <a:solidFill>
                  <a:prstClr val="black"/>
                </a:solidFill>
                <a:ea typeface="ＭＳ Ｐゴシック" charset="0"/>
                <a:hlinkClick r:id="rId3"/>
              </a:rPr>
              <a:t>http://headscapebexley.co.uk/</a:t>
            </a:r>
            <a:endParaRPr lang="en-GB" b="1">
              <a:solidFill>
                <a:prstClr val="black"/>
              </a:solidFill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GB" b="1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GB" b="1">
                <a:solidFill>
                  <a:schemeClr val="tx2"/>
                </a:solidFill>
                <a:latin typeface="+mj-lt"/>
                <a:ea typeface="ＭＳ Ｐゴシック" charset="0"/>
              </a:rPr>
              <a:t>Young Minds </a:t>
            </a:r>
            <a:r>
              <a:rPr lang="en-GB" b="1">
                <a:latin typeface="+mj-lt"/>
                <a:ea typeface="ＭＳ Ｐゴシック" charset="0"/>
                <a:hlinkClick r:id="rId4"/>
              </a:rPr>
              <a:t>www.youngminds.org.uk</a:t>
            </a:r>
            <a:endParaRPr lang="en-GB" b="1">
              <a:latin typeface="+mj-lt"/>
              <a:ea typeface="ＭＳ Ｐゴシック" charset="0"/>
            </a:endParaRPr>
          </a:p>
          <a:p>
            <a:pPr marL="114300" indent="0">
              <a:buFontTx/>
              <a:buNone/>
              <a:defRPr/>
            </a:pPr>
            <a:endParaRPr lang="en-GB" b="1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GB" sz="3500" b="1">
                <a:latin typeface="+mj-lt"/>
                <a:ea typeface="ＭＳ Ｐゴシック" charset="0"/>
                <a:hlinkClick r:id="rId5"/>
              </a:rPr>
              <a:t>Bexley IASS: </a:t>
            </a:r>
            <a:r>
              <a:rPr lang="en-GB" sz="2800" b="1">
                <a:solidFill>
                  <a:srgbClr val="92D050"/>
                </a:solidFill>
                <a:latin typeface="+mj-lt"/>
                <a:ea typeface="ＭＳ Ｐゴシック" charset="0"/>
                <a:hlinkClick r:id="rId5"/>
              </a:rPr>
              <a:t>https://www.bexleyiass.co.uk/your-wellbeing-16-25-years-of-age</a:t>
            </a:r>
            <a:r>
              <a:rPr lang="en-GB" sz="2400" b="1">
                <a:solidFill>
                  <a:srgbClr val="009999"/>
                </a:solidFill>
                <a:latin typeface="+mj-lt"/>
                <a:ea typeface="ＭＳ Ｐゴシック" charset="0"/>
                <a:hlinkClick r:id="rId5"/>
              </a:rPr>
              <a:t>/</a:t>
            </a:r>
            <a:endParaRPr lang="en-GB" sz="2400" b="1">
              <a:solidFill>
                <a:srgbClr val="009999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endParaRPr lang="en-GB" sz="2400" b="1">
              <a:solidFill>
                <a:srgbClr val="009999"/>
              </a:solidFill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GB" sz="3100" b="1">
                <a:latin typeface="+mj-lt"/>
                <a:ea typeface="ＭＳ Ｐゴシック" charset="0"/>
              </a:rPr>
              <a:t>MHST – self referral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D4C0EDF-9AEA-BAC9-3FDC-FD40022BF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Links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0BDC0785-00B4-0881-F325-502BDFDB97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2400"/>
              <a:t>Virtual work experience:</a:t>
            </a:r>
          </a:p>
          <a:p>
            <a:pPr marL="0" indent="0">
              <a:buFontTx/>
              <a:buNone/>
            </a:pPr>
            <a:r>
              <a:rPr lang="en-GB" altLang="en-US" sz="2400" err="1"/>
              <a:t>Springpod</a:t>
            </a:r>
            <a:r>
              <a:rPr lang="en-GB" altLang="en-US" sz="2400"/>
              <a:t>: </a:t>
            </a:r>
            <a:r>
              <a:rPr lang="en-GB" altLang="en-US" sz="2400">
                <a:hlinkClick r:id="rId2"/>
              </a:rPr>
              <a:t>https://www.springpod.com/virtual-work-experience</a:t>
            </a:r>
            <a:endParaRPr lang="en-GB" altLang="en-US" sz="2400"/>
          </a:p>
          <a:p>
            <a:pPr marL="0" indent="0">
              <a:buFontTx/>
              <a:buNone/>
            </a:pPr>
            <a:r>
              <a:rPr lang="en-GB" altLang="en-US" sz="2400"/>
              <a:t>TED Talks: </a:t>
            </a:r>
            <a:r>
              <a:rPr lang="en-GB" altLang="en-US" sz="2400">
                <a:hlinkClick r:id="rId3"/>
              </a:rPr>
              <a:t>https://www.ted.com/talks</a:t>
            </a:r>
            <a:endParaRPr lang="en-GB" altLang="en-US" sz="2400"/>
          </a:p>
          <a:p>
            <a:pPr marL="0" indent="0">
              <a:buFontTx/>
              <a:buNone/>
            </a:pPr>
            <a:r>
              <a:rPr lang="en-GB" altLang="en-US" sz="2400"/>
              <a:t>Future Learn: </a:t>
            </a:r>
            <a:r>
              <a:rPr lang="en-GB" altLang="en-US" sz="2400">
                <a:hlinkClick r:id="rId4"/>
              </a:rPr>
              <a:t>https://www.futurelearn.com</a:t>
            </a:r>
            <a:endParaRPr lang="en-GB" altLang="en-US" sz="2400"/>
          </a:p>
          <a:p>
            <a:pPr marL="0" indent="0">
              <a:buFontTx/>
              <a:buNone/>
            </a:pPr>
            <a:r>
              <a:rPr lang="en-GB" altLang="en-US" sz="2400" err="1"/>
              <a:t>Unifrog</a:t>
            </a:r>
            <a:r>
              <a:rPr lang="en-GB" altLang="en-US" sz="2400"/>
              <a:t>: </a:t>
            </a:r>
            <a:r>
              <a:rPr lang="en-GB" altLang="en-US" sz="2400">
                <a:hlinkClick r:id="rId5"/>
              </a:rPr>
              <a:t>https://www.unifrog.org/</a:t>
            </a:r>
            <a:endParaRPr lang="en-GB" altLang="en-US" sz="2400"/>
          </a:p>
          <a:p>
            <a:pPr marL="0" indent="0">
              <a:buFontTx/>
              <a:buNone/>
            </a:pPr>
            <a:r>
              <a:rPr lang="en-GB" altLang="en-US" sz="2400"/>
              <a:t>UCAS: </a:t>
            </a:r>
            <a:r>
              <a:rPr lang="en-GB" altLang="en-US" sz="2400">
                <a:hlinkClick r:id="rId6"/>
              </a:rPr>
              <a:t>https://www.ucas.com/</a:t>
            </a:r>
            <a:endParaRPr lang="en-GB" altLang="en-US" sz="2400"/>
          </a:p>
          <a:p>
            <a:pPr marL="0" indent="0">
              <a:buFontTx/>
              <a:buNone/>
            </a:pPr>
            <a:endParaRPr lang="en-GB" altLang="en-US" sz="2400"/>
          </a:p>
          <a:p>
            <a:pPr marL="0" indent="0"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D27C6387-D64A-6D12-1631-07B782DA4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32761" r="-787" b="8022"/>
          <a:stretch>
            <a:fillRect/>
          </a:stretch>
        </p:blipFill>
        <p:spPr bwMode="auto">
          <a:xfrm>
            <a:off x="-9525" y="1628775"/>
            <a:ext cx="90344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>
            <a:extLst>
              <a:ext uri="{FF2B5EF4-FFF2-40B4-BE49-F238E27FC236}">
                <a16:creationId xmlns:a16="http://schemas.microsoft.com/office/drawing/2014/main" id="{AF472485-5A03-F582-B79C-5431AA80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4485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hlinkClick r:id="rId2"/>
              </a:rPr>
              <a:t>https://www.edulinkone.com/#!/</a:t>
            </a:r>
            <a:endParaRPr lang="en-GB" altLang="en-US"/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id="{229A276D-F6ED-31B0-FCBE-E2D10EA0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22281" r="25000" b="15981"/>
          <a:stretch>
            <a:fillRect/>
          </a:stretch>
        </p:blipFill>
        <p:spPr bwMode="auto">
          <a:xfrm>
            <a:off x="468313" y="4005263"/>
            <a:ext cx="324167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06896EC-82A7-BEBC-77A7-F68196FF3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56100" y="404813"/>
            <a:ext cx="4787900" cy="863600"/>
          </a:xfrm>
        </p:spPr>
        <p:txBody>
          <a:bodyPr/>
          <a:lstStyle/>
          <a:p>
            <a:pPr eaLnBrk="1" hangingPunct="1"/>
            <a:r>
              <a:rPr lang="en-US" altLang="en-US" sz="4400"/>
              <a:t>Important Dates</a:t>
            </a:r>
          </a:p>
        </p:txBody>
      </p:sp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2A25684C-7C93-784D-6B08-25FB22BF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400" b="1">
              <a:ea typeface="+mn-ea"/>
            </a:endParaRPr>
          </a:p>
          <a:p>
            <a:pPr marL="0" indent="0">
              <a:buFontTx/>
              <a:buNone/>
              <a:defRPr/>
            </a:pPr>
            <a:r>
              <a:rPr lang="en-US" altLang="en-US" sz="1800" b="1">
                <a:ea typeface="+mn-ea"/>
              </a:rPr>
              <a:t>October/Nov		UCAS applications sent off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>
                <a:ea typeface="+mn-ea"/>
              </a:rPr>
              <a:t>w/b 3rd November	PPEs  (A Level and BTEC)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 baseline="30000">
                <a:ea typeface="+mn-ea"/>
              </a:rPr>
              <a:t>4th </a:t>
            </a:r>
            <a:r>
              <a:rPr lang="en-US" altLang="en-US" sz="1800" b="1">
                <a:ea typeface="+mn-ea"/>
              </a:rPr>
              <a:t>December		Year 13 Parent evening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>
                <a:ea typeface="+mn-ea"/>
              </a:rPr>
              <a:t>w/b 5</a:t>
            </a:r>
            <a:r>
              <a:rPr lang="en-US" altLang="en-US" sz="1800" b="1" baseline="30000">
                <a:ea typeface="+mn-ea"/>
              </a:rPr>
              <a:t>th</a:t>
            </a:r>
            <a:r>
              <a:rPr lang="en-US" altLang="en-US" sz="1800" b="1">
                <a:ea typeface="+mn-ea"/>
              </a:rPr>
              <a:t> January		Start of BTEC exam period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>
                <a:ea typeface="+mn-ea"/>
              </a:rPr>
              <a:t>January			Apprenticeship application period starts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>
                <a:ea typeface="+mn-ea"/>
              </a:rPr>
              <a:t>w/b 9</a:t>
            </a:r>
            <a:r>
              <a:rPr lang="en-US" altLang="en-US" sz="1800" b="1" baseline="30000">
                <a:ea typeface="+mn-ea"/>
              </a:rPr>
              <a:t>th</a:t>
            </a:r>
            <a:r>
              <a:rPr lang="en-US" altLang="en-US" sz="1800" b="1">
                <a:ea typeface="+mn-ea"/>
              </a:rPr>
              <a:t> Feb		PPE (A Level)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>
                <a:ea typeface="+mn-ea"/>
              </a:rPr>
              <a:t>March/April		Final university offers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>
                <a:ea typeface="+mn-ea"/>
              </a:rPr>
              <a:t>April/May		Complete student finance (university students)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>
                <a:ea typeface="+mn-ea"/>
              </a:rPr>
              <a:t>27</a:t>
            </a:r>
            <a:r>
              <a:rPr lang="en-US" altLang="en-US" sz="1800" b="1" baseline="30000">
                <a:ea typeface="+mn-ea"/>
              </a:rPr>
              <a:t>th</a:t>
            </a:r>
            <a:r>
              <a:rPr lang="en-US" altLang="en-US" sz="1800" b="1">
                <a:ea typeface="+mn-ea"/>
              </a:rPr>
              <a:t> March-12</a:t>
            </a:r>
            <a:r>
              <a:rPr lang="en-US" altLang="en-US" sz="1800" b="1" baseline="30000">
                <a:ea typeface="+mn-ea"/>
              </a:rPr>
              <a:t>th</a:t>
            </a:r>
            <a:r>
              <a:rPr lang="en-US" altLang="en-US" sz="1800" b="1">
                <a:ea typeface="+mn-ea"/>
              </a:rPr>
              <a:t> April	Easter Holidays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>
                <a:ea typeface="+mn-ea"/>
              </a:rPr>
              <a:t>May 11th		A Level exam period starts. </a:t>
            </a:r>
          </a:p>
          <a:p>
            <a:pPr marL="0" indent="0">
              <a:buFontTx/>
              <a:buNone/>
              <a:defRPr/>
            </a:pPr>
            <a:r>
              <a:rPr lang="en-US" altLang="en-US" sz="1800" b="1">
                <a:ea typeface="+mn-ea"/>
              </a:rPr>
              <a:t>13</a:t>
            </a:r>
            <a:r>
              <a:rPr lang="en-US" altLang="en-US" sz="1800" b="1" baseline="30000">
                <a:ea typeface="+mn-ea"/>
              </a:rPr>
              <a:t>th</a:t>
            </a:r>
            <a:r>
              <a:rPr lang="en-US" altLang="en-US" sz="1800" b="1">
                <a:ea typeface="+mn-ea"/>
              </a:rPr>
              <a:t> August		A Level &amp; BTEC results. </a:t>
            </a:r>
          </a:p>
          <a:p>
            <a:pPr marL="0" indent="0">
              <a:buFontTx/>
              <a:buNone/>
              <a:defRPr/>
            </a:pPr>
            <a:endParaRPr lang="en-US" altLang="en-US" sz="1800" b="1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altLang="en-US" sz="1800" b="1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altLang="en-US" sz="1800" b="1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altLang="en-US" sz="2800" b="1">
              <a:ea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spin class">
            <a:hlinkClick r:id="rId2"/>
            <a:extLst>
              <a:ext uri="{FF2B5EF4-FFF2-40B4-BE49-F238E27FC236}">
                <a16:creationId xmlns:a16="http://schemas.microsoft.com/office/drawing/2014/main" id="{D5E45962-CCB5-99C5-B43F-D93EBD3C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700213"/>
            <a:ext cx="911225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F54DBE08-A746-FE12-3262-620E4F9C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04988"/>
            <a:ext cx="89281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C00A0E-BF8E-AFC4-DFFD-0DEB2208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5513"/>
            <a:ext cx="7886700" cy="277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/>
              <a:t>                                                     University Courses 2025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E141CD-2302-FECB-5730-8E47899B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7950" y="1706563"/>
            <a:ext cx="4935538" cy="478790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Digital Media and Communication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Sport and Exercise Science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Accounting and Finance with a Year in Industry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Art Direction For Fashion (Accelerated Degree)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Real Estate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Paramedic Science BSc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Law with Psychology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History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Sociology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Events Management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Engineering and Technology with Foundation Year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Mathematics with a Year in Industry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Marketing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Primary Education with Qualified Teacher Status [QTS] (5-11)*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Social Sciences, Arts &amp; Humanities with Foundation Year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Biomedical Engineering including a Foundation Year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Fine Art</a:t>
            </a: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r>
              <a:rPr lang="en-GB" sz="1400">
                <a:cs typeface="Arial" panose="020B0604020202020204" pitchFamily="34" charset="0"/>
              </a:rPr>
              <a:t>Midwifery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GB" sz="140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GB" sz="140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GB" sz="1050"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0D64F-03EA-F828-A50B-AC365A2BF254}"/>
              </a:ext>
            </a:extLst>
          </p:cNvPr>
          <p:cNvSpPr txBox="1"/>
          <p:nvPr/>
        </p:nvSpPr>
        <p:spPr>
          <a:xfrm>
            <a:off x="4321175" y="1376363"/>
            <a:ext cx="4559300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  <a:defRPr/>
            </a:pPr>
            <a:endParaRPr lang="en-GB" sz="1050">
              <a:cs typeface="Arial" panose="020B0604020202020204" pitchFamily="34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endParaRPr lang="en-GB" sz="1050">
              <a:cs typeface="Arial" panose="020B0604020202020204" pitchFamily="34" charset="0"/>
            </a:endParaRPr>
          </a:p>
          <a:p>
            <a:pPr marL="214313" indent="-214313">
              <a:buFont typeface="Courier New" panose="02070309020205020404" pitchFamily="49" charset="0"/>
              <a:buChar char="o"/>
              <a:defRPr/>
            </a:pPr>
            <a:endParaRPr lang="en-GB" sz="1050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3E8C2C-90F7-8DCD-1D77-AAA5DA876D86}"/>
              </a:ext>
            </a:extLst>
          </p:cNvPr>
          <p:cNvSpPr txBox="1"/>
          <p:nvPr/>
        </p:nvSpPr>
        <p:spPr>
          <a:xfrm>
            <a:off x="4598988" y="1706563"/>
            <a:ext cx="4572000" cy="6021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Physiotherapy </a:t>
            </a:r>
            <a:endParaRPr lang="en-GB" sz="140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Nursing Studies (Registered Nurse Adult Nursing)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Business Management with Law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Criminology and Sociology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Law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Nursing with Registration as a Children’s Nurse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</a:t>
            </a:r>
            <a:r>
              <a:rPr lang="en-GB" sz="1400" err="1">
                <a:solidFill>
                  <a:prstClr val="black"/>
                </a:solidFill>
                <a:cs typeface="Arial" panose="020B0604020202020204" pitchFamily="34" charset="0"/>
              </a:rPr>
              <a:t>omputing</a:t>
            </a: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 and Management (with placement)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English Literature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Psychology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Geography 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Chemistry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Planetary Exploration with Astronomy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Drama: Musical Theatre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Biomedical Science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Midwifery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Economics </a:t>
            </a: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400">
                <a:solidFill>
                  <a:prstClr val="black"/>
                </a:solidFill>
                <a:cs typeface="Arial" panose="020B0604020202020204" pitchFamily="34" charset="0"/>
              </a:rPr>
              <a:t>Film &amp; Television Production </a:t>
            </a:r>
            <a:endParaRPr lang="en-GB" sz="140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endParaRPr lang="en-GB" sz="105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GB" sz="105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GB" sz="105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pPr marL="17145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GB" sz="105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4788-76EA-A530-4CFA-9004F4D9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888"/>
            <a:ext cx="7886700" cy="373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/>
              <a:t>Class of 2025  -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CFF3-FF56-6FBA-1D23-A27328BB8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3" y="1797050"/>
            <a:ext cx="2755900" cy="40417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/>
              <a:t>University of Leicester</a:t>
            </a:r>
          </a:p>
          <a:p>
            <a:pPr>
              <a:defRPr/>
            </a:pPr>
            <a:r>
              <a:rPr lang="en-GB" sz="1600"/>
              <a:t>City St George's, University of London</a:t>
            </a:r>
          </a:p>
          <a:p>
            <a:pPr>
              <a:defRPr/>
            </a:pPr>
            <a:r>
              <a:rPr lang="en-GB" sz="1600"/>
              <a:t>University of Surrey</a:t>
            </a:r>
          </a:p>
          <a:p>
            <a:pPr>
              <a:defRPr/>
            </a:pPr>
            <a:r>
              <a:rPr lang="en-GB" sz="1600"/>
              <a:t>University of East London</a:t>
            </a:r>
          </a:p>
          <a:p>
            <a:pPr>
              <a:defRPr/>
            </a:pPr>
            <a:r>
              <a:rPr lang="en-GB" sz="1600"/>
              <a:t>Manchester Metropolitan University</a:t>
            </a:r>
          </a:p>
          <a:p>
            <a:pPr>
              <a:defRPr/>
            </a:pPr>
            <a:r>
              <a:rPr lang="en-GB" sz="1600"/>
              <a:t>University of Liverpool</a:t>
            </a:r>
          </a:p>
          <a:p>
            <a:pPr>
              <a:defRPr/>
            </a:pPr>
            <a:r>
              <a:rPr lang="en-GB" sz="1600"/>
              <a:t>Fashion Retail Academy</a:t>
            </a:r>
          </a:p>
          <a:p>
            <a:pPr>
              <a:defRPr/>
            </a:pPr>
            <a:r>
              <a:rPr lang="en-GB" sz="1600"/>
              <a:t>University of Westminster, London</a:t>
            </a:r>
          </a:p>
          <a:p>
            <a:pPr>
              <a:defRPr/>
            </a:pPr>
            <a:r>
              <a:rPr lang="en-GB" sz="1600"/>
              <a:t>University of Greenwich</a:t>
            </a:r>
          </a:p>
          <a:p>
            <a:pPr>
              <a:defRPr/>
            </a:pPr>
            <a:r>
              <a:rPr lang="en-GB" sz="1600"/>
              <a:t>University of Hertfordshire</a:t>
            </a:r>
          </a:p>
          <a:p>
            <a:pPr>
              <a:defRPr/>
            </a:pPr>
            <a:r>
              <a:rPr lang="en-GB" sz="1600"/>
              <a:t>Royal Holloway, University of London</a:t>
            </a:r>
          </a:p>
          <a:p>
            <a:pPr>
              <a:defRPr/>
            </a:pPr>
            <a:endParaRPr lang="en-GB" sz="1350"/>
          </a:p>
          <a:p>
            <a:pPr marL="0" indent="0">
              <a:buFontTx/>
              <a:buNone/>
              <a:defRPr/>
            </a:pPr>
            <a:endParaRPr lang="en-GB" sz="1350"/>
          </a:p>
          <a:p>
            <a:pPr>
              <a:defRPr/>
            </a:pPr>
            <a:endParaRPr lang="en-GB" sz="1350"/>
          </a:p>
          <a:p>
            <a:pPr>
              <a:defRPr/>
            </a:pPr>
            <a:endParaRPr lang="en-GB" sz="1350"/>
          </a:p>
          <a:p>
            <a:pPr>
              <a:defRPr/>
            </a:pPr>
            <a:endParaRPr lang="en-GB" sz="135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EF1527-6DEA-8062-528A-E558806EE6A3}"/>
              </a:ext>
            </a:extLst>
          </p:cNvPr>
          <p:cNvSpPr txBox="1">
            <a:spLocks/>
          </p:cNvSpPr>
          <p:nvPr/>
        </p:nvSpPr>
        <p:spPr>
          <a:xfrm>
            <a:off x="3152775" y="1665288"/>
            <a:ext cx="2754313" cy="514826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endParaRPr lang="en-GB" altLang="en-US" sz="1300"/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University of Birmingham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Keele University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Loughborough University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University of Reading 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Goldsmiths, University of London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Rose Bruford College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University of Chichester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King's College London, University of London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Nottingham Trent University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London South Bank University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Birkbeck, University of London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University of Brighton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endParaRPr lang="en-GB" altLang="en-US" sz="1300"/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endParaRPr lang="en-GB" altLang="en-US" sz="1300"/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endParaRPr lang="en-GB" altLang="en-US" sz="1300"/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endParaRPr lang="en-GB" altLang="en-US" sz="1300"/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endParaRPr lang="en-GB" altLang="en-US" sz="13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2228C7-A079-8C13-6EC2-65B0A50CE16C}"/>
              </a:ext>
            </a:extLst>
          </p:cNvPr>
          <p:cNvSpPr txBox="1">
            <a:spLocks/>
          </p:cNvSpPr>
          <p:nvPr/>
        </p:nvSpPr>
        <p:spPr>
          <a:xfrm>
            <a:off x="6096000" y="1633538"/>
            <a:ext cx="2755900" cy="522446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endParaRPr lang="en-GB" altLang="en-US" sz="1600"/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Queen Mary University of London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SOAS University of London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University of Essex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University of York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SOAS University of London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University of Kent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University of Portsmouth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University of Nottingham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University of Winchester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Brunel University of London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Norwich University of the Arts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lang="en-GB" altLang="en-US" sz="1600"/>
              <a:t>Oxford Brookes University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endParaRPr lang="en-GB" altLang="en-US" sz="1300"/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endParaRPr lang="en-GB" altLang="en-US"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5F98-EB7E-6500-E30D-BC988BC1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888"/>
            <a:ext cx="7886700" cy="4429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/>
              <a:t>Apprenticeships/Jobs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0473-2E7F-40AB-DA26-0C8F94DD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424" y="1988840"/>
            <a:ext cx="4500563" cy="4957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600"/>
              <a:t>Apprenticeship at MHA in Accounting</a:t>
            </a:r>
          </a:p>
          <a:p>
            <a:pPr>
              <a:defRPr/>
            </a:pPr>
            <a:r>
              <a:rPr lang="en-GB" sz="1600"/>
              <a:t>Apprenticeship at KPMG Level 6 Tax Audit  </a:t>
            </a:r>
          </a:p>
          <a:p>
            <a:pPr>
              <a:defRPr/>
            </a:pPr>
            <a:r>
              <a:rPr lang="en-GB" sz="1600"/>
              <a:t>Apprenticeship at Balfour Beatty in </a:t>
            </a:r>
            <a:r>
              <a:rPr lang="en-GB" sz="1600">
                <a:solidFill>
                  <a:srgbClr val="242424"/>
                </a:solidFill>
                <a:latin typeface="Aptos" panose="020B0004020202020204" pitchFamily="34" charset="0"/>
              </a:rPr>
              <a:t>Civil Engineering</a:t>
            </a:r>
          </a:p>
          <a:p>
            <a:pPr>
              <a:defRPr/>
            </a:pPr>
            <a:r>
              <a:rPr lang="en-GB" sz="1600">
                <a:solidFill>
                  <a:srgbClr val="242424"/>
                </a:solidFill>
                <a:latin typeface="Aptos" panose="020B0004020202020204" pitchFamily="34" charset="0"/>
              </a:rPr>
              <a:t>Apprenticeship in Construction Quantity Surveying </a:t>
            </a:r>
            <a:endParaRPr lang="en-GB" sz="1600"/>
          </a:p>
          <a:p>
            <a:pPr>
              <a:defRPr/>
            </a:pPr>
            <a:r>
              <a:rPr lang="en-GB" sz="1600"/>
              <a:t>Electrician Apprenticeship </a:t>
            </a:r>
          </a:p>
          <a:p>
            <a:pPr>
              <a:defRPr/>
            </a:pPr>
            <a:r>
              <a:rPr lang="en-GB" sz="1600"/>
              <a:t>Junior Clerk  at Doughty Street Chambers </a:t>
            </a:r>
          </a:p>
          <a:p>
            <a:pPr>
              <a:defRPr/>
            </a:pPr>
            <a:r>
              <a:rPr lang="en-GB" sz="1600"/>
              <a:t>Apprenticeship in Civil/Structural Engineer Level 6 </a:t>
            </a:r>
          </a:p>
          <a:p>
            <a:pPr>
              <a:defRPr/>
            </a:pPr>
            <a:r>
              <a:rPr lang="en-GB" sz="1600">
                <a:solidFill>
                  <a:srgbClr val="242424"/>
                </a:solidFill>
                <a:latin typeface="Aptos" panose="020B0004020202020204" pitchFamily="34" charset="0"/>
              </a:rPr>
              <a:t>Level 7 Apprenticeship at Price Bailey in Accountancy </a:t>
            </a:r>
          </a:p>
          <a:p>
            <a:pPr>
              <a:defRPr/>
            </a:pPr>
            <a:r>
              <a:rPr lang="en-GB" sz="1600">
                <a:solidFill>
                  <a:srgbClr val="242424"/>
                </a:solidFill>
                <a:latin typeface="Aptos" panose="020B0004020202020204" pitchFamily="34" charset="0"/>
              </a:rPr>
              <a:t> Job with Accredited training at Gallagher  in Insurance  (CII Certificate in Insurance)</a:t>
            </a:r>
            <a:endParaRPr lang="en-GB" sz="1600"/>
          </a:p>
          <a:p>
            <a:pPr>
              <a:defRPr/>
            </a:pPr>
            <a:r>
              <a:rPr lang="en-GB" sz="1600"/>
              <a:t>Apprenticeship in Recruitment </a:t>
            </a:r>
          </a:p>
          <a:p>
            <a:pPr>
              <a:defRPr/>
            </a:pPr>
            <a:r>
              <a:rPr lang="en-GB" sz="1600"/>
              <a:t>Apprenticeship at Munich Re in Insurance </a:t>
            </a:r>
          </a:p>
          <a:p>
            <a:pPr marL="0" indent="0">
              <a:buFontTx/>
              <a:buNone/>
              <a:defRPr/>
            </a:pPr>
            <a:endParaRPr lang="en-GB" sz="1600"/>
          </a:p>
          <a:p>
            <a:pPr marL="0" indent="0">
              <a:buFontTx/>
              <a:buNone/>
              <a:defRPr/>
            </a:pPr>
            <a:endParaRPr lang="en-GB"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A1751E-77C1-9216-78D6-51DE28F602F2}"/>
              </a:ext>
            </a:extLst>
          </p:cNvPr>
          <p:cNvSpPr txBox="1">
            <a:spLocks/>
          </p:cNvSpPr>
          <p:nvPr/>
        </p:nvSpPr>
        <p:spPr>
          <a:xfrm>
            <a:off x="4355976" y="1700808"/>
            <a:ext cx="4680396" cy="4848373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GB" altLang="en-US" sz="160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600">
                <a:solidFill>
                  <a:srgbClr val="242424"/>
                </a:solidFill>
                <a:latin typeface="Aptos"/>
                <a:ea typeface="MS PGothic"/>
              </a:rPr>
              <a:t> Business operations analyst in asset servicing in  Euroclear </a:t>
            </a:r>
            <a:r>
              <a:rPr lang="en-GB" altLang="en-US" sz="1600" err="1">
                <a:solidFill>
                  <a:srgbClr val="242424"/>
                </a:solidFill>
                <a:latin typeface="Aptos"/>
                <a:ea typeface="MS PGothic"/>
              </a:rPr>
              <a:t>comapny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600">
                <a:solidFill>
                  <a:srgbClr val="242424"/>
                </a:solidFill>
                <a:latin typeface="Aptos"/>
                <a:ea typeface="MS PGothic"/>
              </a:rPr>
              <a:t>Apprenticeship in Production Control at Classified Central Media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600">
                <a:solidFill>
                  <a:srgbClr val="242424"/>
                </a:solidFill>
                <a:latin typeface="Aptos"/>
                <a:ea typeface="MS PGothic"/>
              </a:rPr>
              <a:t>Apprenticeship at Parkway Primary School as an LSA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600">
                <a:solidFill>
                  <a:srgbClr val="242424"/>
                </a:solidFill>
                <a:latin typeface="Aptos"/>
                <a:ea typeface="MS PGothic"/>
              </a:rPr>
              <a:t>HR Job at Jaguar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600">
                <a:solidFill>
                  <a:srgbClr val="242424"/>
                </a:solidFill>
                <a:latin typeface="Aptos"/>
                <a:ea typeface="MS PGothic"/>
              </a:rPr>
              <a:t>Admin Assistant at Riverside Financial Consulting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600">
                <a:solidFill>
                  <a:srgbClr val="242424"/>
                </a:solidFill>
                <a:latin typeface="Aptos"/>
                <a:ea typeface="MS PGothic"/>
              </a:rPr>
              <a:t>Police Constable Apprenticeship Level 6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600">
                <a:solidFill>
                  <a:srgbClr val="242424"/>
                </a:solidFill>
                <a:latin typeface="Aptos"/>
                <a:ea typeface="MS PGothic"/>
              </a:rPr>
              <a:t>MEP Digital Engineering Apprenticeship with Laing O’Rourke (level 6)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sz="1600">
                <a:solidFill>
                  <a:srgbClr val="242424"/>
                </a:solidFill>
                <a:latin typeface="Aptos"/>
                <a:ea typeface="MS PGothic"/>
              </a:rPr>
              <a:t>Maples group Law company (Job)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sz="1600">
                <a:solidFill>
                  <a:srgbClr val="242424"/>
                </a:solidFill>
                <a:latin typeface="Aptos"/>
                <a:ea typeface="MS PGothic"/>
              </a:rPr>
              <a:t>Apprenticeship at Zurich Insurance in Retail/Distribution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GB" altLang="en-US" sz="1600"/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endParaRPr lang="en-GB" altLang="en-US" sz="1600"/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en-GB" alt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B44BEC9D-E662-2CEE-B9D7-E0D0D9908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86407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“As children get older, parental </a:t>
            </a:r>
            <a:r>
              <a:rPr lang="en-US" altLang="en-US" sz="4400" b="1">
                <a:solidFill>
                  <a:srgbClr val="FFC000"/>
                </a:solidFill>
              </a:rPr>
              <a:t>encouragement for</a:t>
            </a:r>
            <a:r>
              <a:rPr lang="en-US" altLang="en-US" sz="4400"/>
              <a:t>, and </a:t>
            </a:r>
            <a:r>
              <a:rPr lang="en-US" altLang="en-US" sz="4400" b="1">
                <a:solidFill>
                  <a:srgbClr val="FFC000"/>
                </a:solidFill>
              </a:rPr>
              <a:t>interest in</a:t>
            </a:r>
            <a:r>
              <a:rPr lang="en-US" altLang="en-US" sz="4400"/>
              <a:t>, their children’s learning are more important than direct involvement.”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/>
              <a:t>EEF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E8B177C-5039-6C39-94B5-84CCB8836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do you want to be?</a:t>
            </a:r>
          </a:p>
        </p:txBody>
      </p:sp>
      <p:sp>
        <p:nvSpPr>
          <p:cNvPr id="16387" name="Content Placeholder 1">
            <a:extLst>
              <a:ext uri="{FF2B5EF4-FFF2-40B4-BE49-F238E27FC236}">
                <a16:creationId xmlns:a16="http://schemas.microsoft.com/office/drawing/2014/main" id="{B5CACD86-99B5-A1AF-B07A-ADE170664A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708EDD18-B3D3-5D28-F981-55510B02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49" y="2055018"/>
            <a:ext cx="7981584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GCSE APS 4.56  - ALPS Target grades CCC  MMD-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</a:rPr>
              <a:t>Student 1 		BBC		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</a:rPr>
              <a:t>Student 2 		AB </a:t>
            </a:r>
            <a:r>
              <a:rPr lang="en-GB" altLang="en-US" sz="2800" err="1">
                <a:solidFill>
                  <a:srgbClr val="000000"/>
                </a:solidFill>
              </a:rPr>
              <a:t>Dist</a:t>
            </a:r>
            <a:r>
              <a:rPr lang="en-GB" altLang="en-US" sz="2800">
                <a:solidFill>
                  <a:srgbClr val="000000"/>
                </a:solidFill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</a:rPr>
              <a:t>Student 3 		</a:t>
            </a:r>
            <a:r>
              <a:rPr lang="en-GB" altLang="en-US" sz="2800" err="1">
                <a:solidFill>
                  <a:srgbClr val="000000"/>
                </a:solidFill>
              </a:rPr>
              <a:t>Dist</a:t>
            </a:r>
            <a:r>
              <a:rPr lang="en-GB" altLang="en-US" sz="2800">
                <a:solidFill>
                  <a:srgbClr val="000000"/>
                </a:solidFill>
              </a:rPr>
              <a:t> </a:t>
            </a:r>
            <a:r>
              <a:rPr lang="en-GB" altLang="en-US" sz="2800" err="1">
                <a:solidFill>
                  <a:srgbClr val="000000"/>
                </a:solidFill>
              </a:rPr>
              <a:t>Dist</a:t>
            </a:r>
            <a:r>
              <a:rPr lang="en-GB" altLang="en-US" sz="2800">
                <a:solidFill>
                  <a:srgbClr val="000000"/>
                </a:solidFill>
              </a:rPr>
              <a:t> </a:t>
            </a:r>
            <a:r>
              <a:rPr lang="en-GB" altLang="en-US" sz="2800" err="1">
                <a:solidFill>
                  <a:srgbClr val="000000"/>
                </a:solidFill>
              </a:rPr>
              <a:t>Dist</a:t>
            </a:r>
            <a:endParaRPr lang="en-GB" alt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</a:rPr>
              <a:t>Student 4 		BC </a:t>
            </a:r>
            <a:r>
              <a:rPr lang="en-GB" altLang="en-US" sz="2800" err="1">
                <a:solidFill>
                  <a:srgbClr val="000000"/>
                </a:solidFill>
              </a:rPr>
              <a:t>Dist</a:t>
            </a:r>
            <a:r>
              <a:rPr lang="en-GB" altLang="en-US" sz="280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</a:rPr>
              <a:t>Student 5 		EED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</a:rPr>
              <a:t>Student 6 		CC </a:t>
            </a:r>
            <a:r>
              <a:rPr lang="en-GB" altLang="en-US" sz="2800" err="1">
                <a:solidFill>
                  <a:srgbClr val="000000"/>
                </a:solidFill>
              </a:rPr>
              <a:t>Dist</a:t>
            </a:r>
            <a:r>
              <a:rPr lang="en-GB" altLang="en-US" sz="2800">
                <a:solidFill>
                  <a:srgbClr val="000000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>
            <a:extLst>
              <a:ext uri="{FF2B5EF4-FFF2-40B4-BE49-F238E27FC236}">
                <a16:creationId xmlns:a16="http://schemas.microsoft.com/office/drawing/2014/main" id="{5EDE54EA-9593-5F26-DEBD-A538924F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44675"/>
            <a:ext cx="8280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4800" b="1"/>
              <a:t>Timetables</a:t>
            </a:r>
          </a:p>
          <a:p>
            <a:r>
              <a:rPr lang="en-GB" altLang="en-US" sz="4800" b="1"/>
              <a:t>Study centre</a:t>
            </a:r>
          </a:p>
          <a:p>
            <a:r>
              <a:rPr lang="en-GB" altLang="en-US" sz="4800" b="1"/>
              <a:t>Learning Zone</a:t>
            </a:r>
          </a:p>
          <a:p>
            <a:r>
              <a:rPr lang="en-GB" altLang="en-US" sz="4800" b="1"/>
              <a:t>Form Time </a:t>
            </a:r>
          </a:p>
          <a:p>
            <a:r>
              <a:rPr lang="en-GB" altLang="en-US" sz="4800" b="1"/>
              <a:t>Morning Mentoring</a:t>
            </a:r>
          </a:p>
          <a:p>
            <a:r>
              <a:rPr lang="en-GB" altLang="en-US" sz="4800" b="1"/>
              <a:t>Exams 2026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69F0481-D9B1-F9A8-80C9-57A50568B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Independent Study</a:t>
            </a:r>
          </a:p>
        </p:txBody>
      </p:sp>
      <p:sp>
        <p:nvSpPr>
          <p:cNvPr id="19459" name="TextBox 2">
            <a:extLst>
              <a:ext uri="{FF2B5EF4-FFF2-40B4-BE49-F238E27FC236}">
                <a16:creationId xmlns:a16="http://schemas.microsoft.com/office/drawing/2014/main" id="{3C83B76F-213B-DAAF-30E9-8E6744B54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60575"/>
            <a:ext cx="79200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/>
              <a:t>Research has shown that successful students spend four or five hours </a:t>
            </a:r>
            <a:r>
              <a:rPr lang="en-GB" altLang="en-US" b="1"/>
              <a:t>per subject per week </a:t>
            </a:r>
            <a:r>
              <a:rPr lang="en-GB" altLang="en-US"/>
              <a:t>outside of lessons completing independent study.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/>
              <a:t>Students aiming for A*/A grades do 25+ hours a week outside of lessons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/>
              <a:t>Make Good Habits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b5478a-0c63-4d6a-b9d0-e48711b44a78">
      <Terms xmlns="http://schemas.microsoft.com/office/infopath/2007/PartnerControls"/>
    </lcf76f155ced4ddcb4097134ff3c332f>
    <TaxCatchAll xmlns="aca4163a-7fd2-4d4e-8b0f-042cb13d40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499B5019F95341A157F5EC2099FC96" ma:contentTypeVersion="13" ma:contentTypeDescription="Create a new document." ma:contentTypeScope="" ma:versionID="03cfa3be69a1738741e14fcfbb08c2da">
  <xsd:schema xmlns:xsd="http://www.w3.org/2001/XMLSchema" xmlns:xs="http://www.w3.org/2001/XMLSchema" xmlns:p="http://schemas.microsoft.com/office/2006/metadata/properties" xmlns:ns2="33b5478a-0c63-4d6a-b9d0-e48711b44a78" xmlns:ns3="aca4163a-7fd2-4d4e-8b0f-042cb13d405b" targetNamespace="http://schemas.microsoft.com/office/2006/metadata/properties" ma:root="true" ma:fieldsID="e8b3323522f70cc4197f8a59e3e8f6df" ns2:_="" ns3:_="">
    <xsd:import namespace="33b5478a-0c63-4d6a-b9d0-e48711b44a78"/>
    <xsd:import namespace="aca4163a-7fd2-4d4e-8b0f-042cb13d40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5478a-0c63-4d6a-b9d0-e48711b44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7b6e6e7-4edc-46f7-9956-89b0136914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4163a-7fd2-4d4e-8b0f-042cb13d405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2ad61d8-b41c-41eb-b2c8-1e8579c7ecac}" ma:internalName="TaxCatchAll" ma:showField="CatchAllData" ma:web="aca4163a-7fd2-4d4e-8b0f-042cb13d40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D7F17-1CF8-43D8-A331-E5D23C275F0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7AFA8AD-663C-4FA7-A073-3B0863AAECD4}">
  <ds:schemaRefs/>
</ds:datastoreItem>
</file>

<file path=customXml/itemProps3.xml><?xml version="1.0" encoding="utf-8"?>
<ds:datastoreItem xmlns:ds="http://schemas.openxmlformats.org/officeDocument/2006/customXml" ds:itemID="{6DBF9230-932E-4A9A-AE10-D62B8813BA3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8694339-D3B4-436D-905E-DB9997B91E8B}">
  <ds:schemaRefs>
    <ds:schemaRef ds:uri="33b5478a-0c63-4d6a-b9d0-e48711b44a78"/>
    <ds:schemaRef ds:uri="aca4163a-7fd2-4d4e-8b0f-042cb13d40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1056</Words>
  <Application>Microsoft Office PowerPoint</Application>
  <PresentationFormat>On-screen Show (4:3)</PresentationFormat>
  <Paragraphs>281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Results</vt:lpstr>
      <vt:lpstr>                                                     University Courses 2025 </vt:lpstr>
      <vt:lpstr>Class of 2025  - Universities</vt:lpstr>
      <vt:lpstr>Apprenticeships/Jobs 2025</vt:lpstr>
      <vt:lpstr>PowerPoint Presentation</vt:lpstr>
      <vt:lpstr>Where do you want to be?</vt:lpstr>
      <vt:lpstr>PowerPoint Presentation</vt:lpstr>
      <vt:lpstr>Independent Study</vt:lpstr>
      <vt:lpstr>Independent study sessions</vt:lpstr>
      <vt:lpstr>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Post-18</vt:lpstr>
      <vt:lpstr>PowerPoint Presentation</vt:lpstr>
      <vt:lpstr>PowerPoint Presentation</vt:lpstr>
      <vt:lpstr>Ensuring success:</vt:lpstr>
      <vt:lpstr>PowerPoint Presentation</vt:lpstr>
      <vt:lpstr>Useful websites</vt:lpstr>
      <vt:lpstr>Links</vt:lpstr>
      <vt:lpstr>PowerPoint Presentation</vt:lpstr>
      <vt:lpstr>PowerPoint Presentation</vt:lpstr>
      <vt:lpstr>Important Dates</vt:lpstr>
      <vt:lpstr>PowerPoint Presentation</vt:lpstr>
      <vt:lpstr>PowerPoint Presentation</vt:lpstr>
    </vt:vector>
  </TitlesOfParts>
  <Company>Blackfen School for Girls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BSfG</dc:creator>
  <cp:lastModifiedBy>Kim Brewer</cp:lastModifiedBy>
  <cp:revision>4</cp:revision>
  <cp:lastPrinted>2025-09-16T11:11:18Z</cp:lastPrinted>
  <dcterms:created xsi:type="dcterms:W3CDTF">2009-03-12T12:00:02Z</dcterms:created>
  <dcterms:modified xsi:type="dcterms:W3CDTF">2025-09-19T09:05:52Z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display_urn:schemas-microsoft-com:office:office#Editor">
    <vt:lpwstr>Louise Purbrick</vt:lpwstr>
  </property>
  <property fmtid="{D5CDD505-2E9C-101B-9397-08002B2CF9AE}" pid="4" name="Order">
    <vt:lpwstr>1047700.00000000</vt:lpwstr>
  </property>
  <property fmtid="{D5CDD505-2E9C-101B-9397-08002B2CF9AE}" pid="5" name="display_urn:schemas-microsoft-com:office:office#Author">
    <vt:lpwstr>Louise Purbrick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0x010100902DA6D737CA724AABFE51E611E66404</vt:lpwstr>
  </property>
  <property fmtid="{D5CDD505-2E9C-101B-9397-08002B2CF9AE}" pid="11" name="TriggerFlowInfo">
    <vt:lpwstr/>
  </property>
  <property fmtid="{D5CDD505-2E9C-101B-9397-08002B2CF9AE}" pid="12" name="lcf76f155ced4ddcb4097134ff3c332f">
    <vt:lpwstr/>
  </property>
  <property fmtid="{D5CDD505-2E9C-101B-9397-08002B2CF9AE}" pid="13" name="TaxCatchAll">
    <vt:lpwstr/>
  </property>
  <property fmtid="{D5CDD505-2E9C-101B-9397-08002B2CF9AE}" pid="14" name="MediaServiceImageTags">
    <vt:lpwstr/>
  </property>
</Properties>
</file>